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6" r:id="rId3"/>
    <p:sldId id="261" r:id="rId4"/>
    <p:sldId id="269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7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2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08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44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80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16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50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89" algn="l" defTabSz="4570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323232"/>
    <a:srgbClr val="3B3B3B"/>
    <a:srgbClr val="262626"/>
    <a:srgbClr val="191919"/>
    <a:srgbClr val="414042"/>
    <a:srgbClr val="66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1188" y="-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CD2DF-68B3-FE4E-8BEA-3F629476F66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34632-1121-3B4C-AB0A-4FF1F74ACC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98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7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2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08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44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80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6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50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9" algn="l" defTabSz="4570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4632-1121-3B4C-AB0A-4FF1F74ACC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4632-1121-3B4C-AB0A-4FF1F74ACC2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3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4632-1121-3B4C-AB0A-4FF1F74ACC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4632-1121-3B4C-AB0A-4FF1F74ACC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4632-1121-3B4C-AB0A-4FF1F74ACC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2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15966"/>
          </a:xfrm>
          <a:prstGeom prst="rect">
            <a:avLst/>
          </a:prstGeom>
          <a:solidFill>
            <a:srgbClr val="4B4E55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27534"/>
            <a:ext cx="9144000" cy="4515966"/>
          </a:xfrm>
          <a:prstGeom prst="rect">
            <a:avLst/>
          </a:prstGeom>
          <a:solidFill>
            <a:srgbClr val="4B4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9" name="Picture 8" descr="logo_europlanet_dark-01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0" y="87980"/>
            <a:ext cx="1944216" cy="49288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7092280" y="123478"/>
            <a:ext cx="1656184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1400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sterNextFY-Medium" pitchFamily="50" charset="0"/>
                <a:ea typeface="+mj-ea"/>
                <a:cs typeface="+mj-cs"/>
              </a:rPr>
              <a:t>www.europlanet-eu.org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sterNextFY-Medium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60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46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05981"/>
            <a:ext cx="6019800" cy="43886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84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69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751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81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7" indent="0">
              <a:buNone/>
              <a:defRPr sz="2000" b="1"/>
            </a:lvl2pPr>
            <a:lvl3pPr marL="914072" indent="0">
              <a:buNone/>
              <a:defRPr sz="1800" b="1"/>
            </a:lvl3pPr>
            <a:lvl4pPr marL="1371108" indent="0">
              <a:buNone/>
              <a:defRPr sz="1600" b="1"/>
            </a:lvl4pPr>
            <a:lvl5pPr marL="1828144" indent="0">
              <a:buNone/>
              <a:defRPr sz="1600" b="1"/>
            </a:lvl5pPr>
            <a:lvl6pPr marL="2285180" indent="0">
              <a:buNone/>
              <a:defRPr sz="1600" b="1"/>
            </a:lvl6pPr>
            <a:lvl7pPr marL="2742216" indent="0">
              <a:buNone/>
              <a:defRPr sz="1600" b="1"/>
            </a:lvl7pPr>
            <a:lvl8pPr marL="3199250" indent="0">
              <a:buNone/>
              <a:defRPr sz="1600" b="1"/>
            </a:lvl8pPr>
            <a:lvl9pPr marL="365628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7" indent="0">
              <a:buNone/>
              <a:defRPr sz="2000" b="1"/>
            </a:lvl2pPr>
            <a:lvl3pPr marL="914072" indent="0">
              <a:buNone/>
              <a:defRPr sz="1800" b="1"/>
            </a:lvl3pPr>
            <a:lvl4pPr marL="1371108" indent="0">
              <a:buNone/>
              <a:defRPr sz="1600" b="1"/>
            </a:lvl4pPr>
            <a:lvl5pPr marL="1828144" indent="0">
              <a:buNone/>
              <a:defRPr sz="1600" b="1"/>
            </a:lvl5pPr>
            <a:lvl6pPr marL="2285180" indent="0">
              <a:buNone/>
              <a:defRPr sz="1600" b="1"/>
            </a:lvl6pPr>
            <a:lvl7pPr marL="2742216" indent="0">
              <a:buNone/>
              <a:defRPr sz="1600" b="1"/>
            </a:lvl7pPr>
            <a:lvl8pPr marL="3199250" indent="0">
              <a:buNone/>
              <a:defRPr sz="1600" b="1"/>
            </a:lvl8pPr>
            <a:lvl9pPr marL="365628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67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86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60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37" indent="0">
              <a:buNone/>
              <a:defRPr sz="1200"/>
            </a:lvl2pPr>
            <a:lvl3pPr marL="914072" indent="0">
              <a:buNone/>
              <a:defRPr sz="1000"/>
            </a:lvl3pPr>
            <a:lvl4pPr marL="1371108" indent="0">
              <a:buNone/>
              <a:defRPr sz="900"/>
            </a:lvl4pPr>
            <a:lvl5pPr marL="1828144" indent="0">
              <a:buNone/>
              <a:defRPr sz="900"/>
            </a:lvl5pPr>
            <a:lvl6pPr marL="2285180" indent="0">
              <a:buNone/>
              <a:defRPr sz="900"/>
            </a:lvl6pPr>
            <a:lvl7pPr marL="2742216" indent="0">
              <a:buNone/>
              <a:defRPr sz="900"/>
            </a:lvl7pPr>
            <a:lvl8pPr marL="3199250" indent="0">
              <a:buNone/>
              <a:defRPr sz="900"/>
            </a:lvl8pPr>
            <a:lvl9pPr marL="365628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5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37" indent="0">
              <a:buNone/>
              <a:defRPr sz="2800"/>
            </a:lvl2pPr>
            <a:lvl3pPr marL="914072" indent="0">
              <a:buNone/>
              <a:defRPr sz="2400"/>
            </a:lvl3pPr>
            <a:lvl4pPr marL="1371108" indent="0">
              <a:buNone/>
              <a:defRPr sz="2000"/>
            </a:lvl4pPr>
            <a:lvl5pPr marL="1828144" indent="0">
              <a:buNone/>
              <a:defRPr sz="2000"/>
            </a:lvl5pPr>
            <a:lvl6pPr marL="2285180" indent="0">
              <a:buNone/>
              <a:defRPr sz="2000"/>
            </a:lvl6pPr>
            <a:lvl7pPr marL="2742216" indent="0">
              <a:buNone/>
              <a:defRPr sz="2000"/>
            </a:lvl7pPr>
            <a:lvl8pPr marL="3199250" indent="0">
              <a:buNone/>
              <a:defRPr sz="2000"/>
            </a:lvl8pPr>
            <a:lvl9pPr marL="365628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37" indent="0">
              <a:buNone/>
              <a:defRPr sz="1200"/>
            </a:lvl2pPr>
            <a:lvl3pPr marL="914072" indent="0">
              <a:buNone/>
              <a:defRPr sz="1000"/>
            </a:lvl3pPr>
            <a:lvl4pPr marL="1371108" indent="0">
              <a:buNone/>
              <a:defRPr sz="900"/>
            </a:lvl4pPr>
            <a:lvl5pPr marL="1828144" indent="0">
              <a:buNone/>
              <a:defRPr sz="900"/>
            </a:lvl5pPr>
            <a:lvl6pPr marL="2285180" indent="0">
              <a:buNone/>
              <a:defRPr sz="900"/>
            </a:lvl6pPr>
            <a:lvl7pPr marL="2742216" indent="0">
              <a:buNone/>
              <a:defRPr sz="900"/>
            </a:lvl7pPr>
            <a:lvl8pPr marL="3199250" indent="0">
              <a:buNone/>
              <a:defRPr sz="900"/>
            </a:lvl8pPr>
            <a:lvl9pPr marL="365628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14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06" tIns="45704" rIns="91406" bIns="4570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06" tIns="45704" rIns="91406" bIns="4570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78CE-D342-C84C-9771-6FF39EF42B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0B91-294D-584F-8B73-E1DF16B0A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36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03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7" indent="-342777" algn="l" defTabSz="45703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4" indent="-285648" algn="l" defTabSz="45703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9" indent="-228517" algn="l" defTabSz="45703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5" indent="-228517" algn="l" defTabSz="45703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62" indent="-228517" algn="l" defTabSz="45703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8" indent="-228517" algn="l" defTabSz="45703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33" indent="-228517" algn="l" defTabSz="45703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70" indent="-228517" algn="l" defTabSz="45703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5" indent="-228517" algn="l" defTabSz="45703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7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2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8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4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0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6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0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9" algn="l" defTabSz="457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B4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_europlanet_branco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805040"/>
            <a:ext cx="3024336" cy="7667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6727" y="3159929"/>
            <a:ext cx="7110549" cy="8993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600" b="1" dirty="0" smtClean="0">
                <a:solidFill>
                  <a:schemeClr val="bg1"/>
                </a:solidFill>
                <a:latin typeface="BoosterNextFY-Thin" pitchFamily="50" charset="0"/>
              </a:rPr>
              <a:t>Anita </a:t>
            </a:r>
            <a:r>
              <a:rPr lang="en-GB" sz="1600" b="1" dirty="0" err="1" smtClean="0">
                <a:solidFill>
                  <a:schemeClr val="bg1"/>
                </a:solidFill>
                <a:latin typeface="BoosterNextFY-Thin" pitchFamily="50" charset="0"/>
              </a:rPr>
              <a:t>Heward</a:t>
            </a:r>
            <a:endParaRPr lang="en-GB" sz="1600" b="1" dirty="0" smtClean="0">
              <a:solidFill>
                <a:schemeClr val="bg1"/>
              </a:solidFill>
              <a:latin typeface="BoosterNextFY-Thin" pitchFamily="50" charset="0"/>
            </a:endParaRPr>
          </a:p>
          <a:p>
            <a:pPr algn="ctr">
              <a:lnSpc>
                <a:spcPct val="200000"/>
              </a:lnSpc>
            </a:pPr>
            <a:r>
              <a:rPr lang="en-GB" sz="1200" b="1" dirty="0" err="1" smtClean="0">
                <a:solidFill>
                  <a:schemeClr val="bg1"/>
                </a:solidFill>
                <a:latin typeface="BoosterNextFY-Thin" pitchFamily="50" charset="0"/>
              </a:rPr>
              <a:t>Europlanet</a:t>
            </a:r>
            <a:r>
              <a:rPr lang="en-GB" sz="1200" b="1" dirty="0" smtClean="0">
                <a:solidFill>
                  <a:schemeClr val="bg1"/>
                </a:solidFill>
                <a:latin typeface="BoosterNextFY-Thin" pitchFamily="50" charset="0"/>
              </a:rPr>
              <a:t> 2020 RI -  Impact, Outreach and Engagement</a:t>
            </a:r>
            <a:endParaRPr lang="en-GB" sz="1200" b="1" dirty="0">
              <a:solidFill>
                <a:schemeClr val="bg1"/>
              </a:solidFill>
              <a:latin typeface="BoosterNextFY-Thi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746904" y="163392"/>
            <a:ext cx="364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2020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Thin" pitchFamily="50" charset="0"/>
                <a:cs typeface="Booster FY Regular"/>
              </a:rPr>
              <a:t>research infrastructure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sterNextFY-Thin" pitchFamily="50" charset="0"/>
              <a:cs typeface="Booster FY Regular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22328" y="4092561"/>
            <a:ext cx="2078758" cy="369300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Partner Networks</a:t>
            </a:r>
            <a:endParaRPr lang="en-US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73189" y="4520388"/>
            <a:ext cx="1096518" cy="3693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COMPET-10-2014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EUSPACE-AWE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07341" y="3890600"/>
            <a:ext cx="832511" cy="6462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Ecsite</a:t>
            </a:r>
            <a:r>
              <a: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 Space Working Group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192797" y="3890600"/>
            <a:ext cx="894139" cy="6462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Galileo </a:t>
            </a:r>
            <a:r>
              <a: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Teacher Training Network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5799" y="751884"/>
            <a:ext cx="2692402" cy="27696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BoosterNextFY-Regular" pitchFamily="50" charset="0"/>
              </a:rPr>
              <a:t>Access to Dissemination events</a:t>
            </a:r>
            <a:endParaRPr lang="en-US" sz="1200" dirty="0">
              <a:solidFill>
                <a:schemeClr val="bg1"/>
              </a:solidFill>
              <a:latin typeface="BoosterNextFY-Regular" pitchFamily="50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811723" y="4658888"/>
            <a:ext cx="828129" cy="2308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Zooniverse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92797" y="4658888"/>
            <a:ext cx="894139" cy="2308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CosmoQuest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4095" y="3890600"/>
            <a:ext cx="1296000" cy="230800"/>
          </a:xfrm>
          <a:prstGeom prst="rect">
            <a:avLst/>
          </a:prstGeom>
          <a:solidFill>
            <a:schemeClr val="bg1">
              <a:alpha val="10000"/>
            </a:schemeClr>
          </a:solidFill>
          <a:ln w="9525">
            <a:noFill/>
            <a:prstDash val="sysDot"/>
            <a:miter lim="800000"/>
          </a:ln>
          <a:effectLst/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Students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4095" y="4205494"/>
            <a:ext cx="1296000" cy="2308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Educators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6674" y="4520388"/>
            <a:ext cx="1290842" cy="3693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  <a:prstDash val="dash"/>
          </a:ln>
        </p:spPr>
        <p:txBody>
          <a:bodyPr wrap="square" lIns="91406" tIns="45704" rIns="91406" bIns="45704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rPr>
              <a:t>Informal Learning  Sector</a:t>
            </a:r>
            <a:endParaRPr lang="en-US" sz="900" dirty="0">
              <a:solidFill>
                <a:schemeClr val="bg1"/>
              </a:solidFill>
              <a:latin typeface="BoosterNextFY-Regular" pitchFamily="50" charset="0"/>
              <a:cs typeface="Booster FY Regular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7788343" y="3890600"/>
            <a:ext cx="1098008" cy="1123109"/>
            <a:chOff x="7794693" y="4079929"/>
            <a:chExt cx="1098008" cy="1123109"/>
          </a:xfrm>
        </p:grpSpPr>
        <p:sp>
          <p:nvSpPr>
            <p:cNvPr id="98" name="TextBox 97"/>
            <p:cNvSpPr txBox="1"/>
            <p:nvPr/>
          </p:nvSpPr>
          <p:spPr>
            <a:xfrm>
              <a:off x="7794693" y="4079929"/>
              <a:ext cx="1098008" cy="2308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  <a:prstDash val="dash"/>
            </a:ln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Journalists</a:t>
              </a:r>
              <a:endPara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794693" y="4377999"/>
              <a:ext cx="1098008" cy="2308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  <a:prstDash val="dash"/>
            </a:ln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Bloggers</a:t>
              </a:r>
              <a:endPara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794693" y="4676069"/>
              <a:ext cx="1098008" cy="2308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  <a:prstDash val="dash"/>
            </a:ln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Policy Makers</a:t>
              </a:r>
              <a:endPara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794693" y="4972238"/>
              <a:ext cx="1098008" cy="2308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  <a:prstDash val="dash"/>
            </a:ln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Industry</a:t>
              </a:r>
              <a:endParaRPr lang="en-US" sz="9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2020397" y="1159510"/>
            <a:ext cx="5103206" cy="0"/>
          </a:xfrm>
          <a:prstGeom prst="line">
            <a:avLst/>
          </a:prstGeom>
          <a:ln w="12700" cap="sq" cmpd="sng">
            <a:solidFill>
              <a:schemeClr val="bg1">
                <a:alpha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153852" y="1281521"/>
            <a:ext cx="4851383" cy="421448"/>
            <a:chOff x="2153852" y="1535521"/>
            <a:chExt cx="4851383" cy="421448"/>
          </a:xfrm>
        </p:grpSpPr>
        <p:sp>
          <p:nvSpPr>
            <p:cNvPr id="68" name="Rectangle 67"/>
            <p:cNvSpPr/>
            <p:nvPr/>
          </p:nvSpPr>
          <p:spPr>
            <a:xfrm>
              <a:off x="2153852" y="1535521"/>
              <a:ext cx="691228" cy="421448"/>
            </a:xfrm>
            <a:prstGeom prst="rect">
              <a:avLst/>
            </a:prstGeom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2000" rIns="0" bIns="36000" numCol="1" spcCol="1270" anchor="ctr" anchorCtr="0">
              <a:spAutoFit/>
            </a:bodyPr>
            <a:lstStyle/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2400" kern="1200" dirty="0" smtClean="0">
                  <a:solidFill>
                    <a:schemeClr val="bg1"/>
                  </a:solidFill>
                  <a:latin typeface="BoosterNextFY-Regular" pitchFamily="50" charset="0"/>
                </a:rPr>
                <a:t>VA</a:t>
              </a:r>
            </a:p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500" dirty="0" smtClean="0">
                  <a:solidFill>
                    <a:schemeClr val="bg1"/>
                  </a:solidFill>
                  <a:latin typeface="BoosterNextFY-Regular" pitchFamily="50" charset="0"/>
                </a:rPr>
                <a:t>WP 7, 8</a:t>
              </a:r>
              <a:endParaRPr lang="en-US" sz="500" kern="1200" dirty="0">
                <a:solidFill>
                  <a:schemeClr val="bg1"/>
                </a:solidFill>
                <a:latin typeface="BoosterNextFY-Regular" pitchFamily="50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40570" y="1535521"/>
              <a:ext cx="691228" cy="421448"/>
            </a:xfrm>
            <a:prstGeom prst="rect">
              <a:avLst/>
            </a:prstGeom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2000" rIns="0" bIns="36000" numCol="1" spcCol="1270" anchor="ctr" anchorCtr="0">
              <a:spAutoFit/>
            </a:bodyPr>
            <a:lstStyle/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2400" kern="1200" dirty="0" smtClean="0">
                  <a:solidFill>
                    <a:schemeClr val="bg1"/>
                  </a:solidFill>
                  <a:latin typeface="BoosterNextFY-Regular" pitchFamily="50" charset="0"/>
                </a:rPr>
                <a:t>JRA</a:t>
              </a:r>
            </a:p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500" dirty="0" smtClean="0">
                  <a:solidFill>
                    <a:schemeClr val="bg1"/>
                  </a:solidFill>
                  <a:latin typeface="BoosterNextFY-Regular" pitchFamily="50" charset="0"/>
                </a:rPr>
                <a:t>WP 9, 10, 11, 12, 13 </a:t>
              </a:r>
              <a:endParaRPr lang="en-US" sz="500" kern="1200" dirty="0">
                <a:solidFill>
                  <a:schemeClr val="bg1"/>
                </a:solidFill>
                <a:latin typeface="BoosterNextFY-Regular" pitchFamily="50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27288" y="1535521"/>
              <a:ext cx="691228" cy="421448"/>
            </a:xfrm>
            <a:prstGeom prst="rect">
              <a:avLst/>
            </a:prstGeom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2000" rIns="0" bIns="36000" numCol="1" spcCol="1270" anchor="ctr" anchorCtr="0">
              <a:spAutoFit/>
            </a:bodyPr>
            <a:lstStyle/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2400" kern="1200" dirty="0" smtClean="0">
                  <a:solidFill>
                    <a:schemeClr val="bg1"/>
                  </a:solidFill>
                  <a:latin typeface="BoosterNextFY-Regular" pitchFamily="50" charset="0"/>
                </a:rPr>
                <a:t>TA</a:t>
              </a:r>
            </a:p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500" dirty="0" smtClean="0">
                  <a:solidFill>
                    <a:schemeClr val="bg1"/>
                  </a:solidFill>
                  <a:latin typeface="BoosterNextFY-Regular" pitchFamily="50" charset="0"/>
                </a:rPr>
                <a:t>WP 4, 5, 6 </a:t>
              </a:r>
              <a:endParaRPr lang="en-US" sz="500" kern="1200" dirty="0">
                <a:solidFill>
                  <a:schemeClr val="bg1"/>
                </a:solidFill>
                <a:latin typeface="BoosterNextFY-Regular" pitchFamily="50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314007" y="1535521"/>
              <a:ext cx="691228" cy="421448"/>
            </a:xfrm>
            <a:prstGeom prst="rect">
              <a:avLst/>
            </a:prstGeom>
            <a:ln>
              <a:solidFill>
                <a:schemeClr val="bg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2000" rIns="0" bIns="36000" numCol="1" spcCol="1270" anchor="ctr" anchorCtr="0">
              <a:spAutoFit/>
            </a:bodyPr>
            <a:lstStyle/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2400" kern="1200" dirty="0" smtClean="0">
                  <a:solidFill>
                    <a:schemeClr val="bg1"/>
                  </a:solidFill>
                  <a:latin typeface="BoosterNextFY-Regular" pitchFamily="50" charset="0"/>
                </a:rPr>
                <a:t>NA</a:t>
              </a:r>
            </a:p>
            <a:p>
              <a:pPr lvl="0" algn="ctr" defTabSz="1289050">
                <a:lnSpc>
                  <a:spcPct val="70000"/>
                </a:lnSpc>
                <a:spcBef>
                  <a:spcPct val="0"/>
                </a:spcBef>
              </a:pPr>
              <a:r>
                <a:rPr lang="en-US" sz="500" dirty="0" smtClean="0">
                  <a:solidFill>
                    <a:schemeClr val="bg1"/>
                  </a:solidFill>
                  <a:latin typeface="BoosterNextFY-Regular" pitchFamily="50" charset="0"/>
                </a:rPr>
                <a:t>WP 2</a:t>
              </a:r>
              <a:endParaRPr lang="en-US" sz="500" kern="1200" dirty="0">
                <a:solidFill>
                  <a:schemeClr val="bg1"/>
                </a:solidFill>
                <a:latin typeface="BoosterNextFY-Regular" pitchFamily="50" charset="0"/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3136901" y="1692262"/>
              <a:ext cx="120965" cy="120965"/>
            </a:xfrm>
            <a:prstGeom prst="chevron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4508501" y="1692262"/>
              <a:ext cx="120965" cy="120965"/>
            </a:xfrm>
            <a:prstGeom prst="chevron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Chevron 80"/>
            <p:cNvSpPr/>
            <p:nvPr/>
          </p:nvSpPr>
          <p:spPr>
            <a:xfrm>
              <a:off x="5918201" y="1692262"/>
              <a:ext cx="120965" cy="120965"/>
            </a:xfrm>
            <a:prstGeom prst="chevron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Freeform 119"/>
          <p:cNvSpPr/>
          <p:nvPr/>
        </p:nvSpPr>
        <p:spPr>
          <a:xfrm>
            <a:off x="2494758" y="1782762"/>
            <a:ext cx="4186238" cy="265905"/>
          </a:xfrm>
          <a:custGeom>
            <a:avLst/>
            <a:gdLst>
              <a:gd name="connsiteX0" fmla="*/ 0 w 4071938"/>
              <a:gd name="connsiteY0" fmla="*/ 80962 h 300037"/>
              <a:gd name="connsiteX1" fmla="*/ 2024063 w 4071938"/>
              <a:gd name="connsiteY1" fmla="*/ 300037 h 300037"/>
              <a:gd name="connsiteX2" fmla="*/ 4071938 w 4071938"/>
              <a:gd name="connsiteY2" fmla="*/ 0 h 300037"/>
              <a:gd name="connsiteX0" fmla="*/ 0 w 4113213"/>
              <a:gd name="connsiteY0" fmla="*/ 0 h 304125"/>
              <a:gd name="connsiteX1" fmla="*/ 2065338 w 4113213"/>
              <a:gd name="connsiteY1" fmla="*/ 304125 h 304125"/>
              <a:gd name="connsiteX2" fmla="*/ 4113213 w 4113213"/>
              <a:gd name="connsiteY2" fmla="*/ 4088 h 304125"/>
              <a:gd name="connsiteX0" fmla="*/ 0 w 4186238"/>
              <a:gd name="connsiteY0" fmla="*/ 2212 h 306337"/>
              <a:gd name="connsiteX1" fmla="*/ 2065338 w 4186238"/>
              <a:gd name="connsiteY1" fmla="*/ 306337 h 306337"/>
              <a:gd name="connsiteX2" fmla="*/ 4186238 w 4186238"/>
              <a:gd name="connsiteY2" fmla="*/ 0 h 306337"/>
              <a:gd name="connsiteX0" fmla="*/ 0 w 4186238"/>
              <a:gd name="connsiteY0" fmla="*/ 2212 h 375637"/>
              <a:gd name="connsiteX1" fmla="*/ 2071688 w 4186238"/>
              <a:gd name="connsiteY1" fmla="*/ 375637 h 375637"/>
              <a:gd name="connsiteX2" fmla="*/ 4186238 w 4186238"/>
              <a:gd name="connsiteY2" fmla="*/ 0 h 375637"/>
              <a:gd name="connsiteX0" fmla="*/ 0 w 4186238"/>
              <a:gd name="connsiteY0" fmla="*/ 2212 h 353587"/>
              <a:gd name="connsiteX1" fmla="*/ 2074863 w 4186238"/>
              <a:gd name="connsiteY1" fmla="*/ 353587 h 353587"/>
              <a:gd name="connsiteX2" fmla="*/ 4186238 w 4186238"/>
              <a:gd name="connsiteY2" fmla="*/ 0 h 353587"/>
              <a:gd name="connsiteX0" fmla="*/ 0 w 4186238"/>
              <a:gd name="connsiteY0" fmla="*/ 2212 h 259087"/>
              <a:gd name="connsiteX1" fmla="*/ 2068513 w 4186238"/>
              <a:gd name="connsiteY1" fmla="*/ 259087 h 259087"/>
              <a:gd name="connsiteX2" fmla="*/ 4186238 w 4186238"/>
              <a:gd name="connsiteY2" fmla="*/ 0 h 259087"/>
              <a:gd name="connsiteX0" fmla="*/ 0 w 4186238"/>
              <a:gd name="connsiteY0" fmla="*/ 2212 h 263812"/>
              <a:gd name="connsiteX1" fmla="*/ 2073276 w 4186238"/>
              <a:gd name="connsiteY1" fmla="*/ 263812 h 263812"/>
              <a:gd name="connsiteX2" fmla="*/ 4186238 w 4186238"/>
              <a:gd name="connsiteY2" fmla="*/ 0 h 26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86238" h="263812">
                <a:moveTo>
                  <a:pt x="0" y="2212"/>
                </a:moveTo>
                <a:lnTo>
                  <a:pt x="2073276" y="263812"/>
                </a:lnTo>
                <a:lnTo>
                  <a:pt x="4186238" y="0"/>
                </a:lnTo>
              </a:path>
            </a:pathLst>
          </a:custGeom>
          <a:ln w="12700">
            <a:solidFill>
              <a:schemeClr val="bg1">
                <a:alpha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Group 169"/>
          <p:cNvGrpSpPr/>
          <p:nvPr/>
        </p:nvGrpSpPr>
        <p:grpSpPr>
          <a:xfrm>
            <a:off x="2989263" y="2832722"/>
            <a:ext cx="344803" cy="120965"/>
            <a:chOff x="2951163" y="2832722"/>
            <a:chExt cx="344803" cy="120965"/>
          </a:xfrm>
        </p:grpSpPr>
        <p:sp>
          <p:nvSpPr>
            <p:cNvPr id="123" name="Chevron 122"/>
            <p:cNvSpPr/>
            <p:nvPr/>
          </p:nvSpPr>
          <p:spPr>
            <a:xfrm>
              <a:off x="3175001" y="2832722"/>
              <a:ext cx="120965" cy="120965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10800000">
              <a:off x="2951163" y="2832722"/>
              <a:ext cx="120965" cy="120965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2568" y="1939406"/>
            <a:ext cx="3355311" cy="1660067"/>
            <a:chOff x="5418" y="1939406"/>
            <a:chExt cx="3355311" cy="1660067"/>
          </a:xfrm>
        </p:grpSpPr>
        <p:sp>
          <p:nvSpPr>
            <p:cNvPr id="148" name="Oval 147"/>
            <p:cNvSpPr/>
            <p:nvPr/>
          </p:nvSpPr>
          <p:spPr>
            <a:xfrm>
              <a:off x="1202211" y="2383873"/>
              <a:ext cx="978858" cy="978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4440" y="1939406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Education Videos</a:t>
              </a:r>
            </a:p>
          </p:txBody>
        </p:sp>
        <p:sp>
          <p:nvSpPr>
            <p:cNvPr id="127" name="Oval 126"/>
            <p:cNvSpPr/>
            <p:nvPr/>
          </p:nvSpPr>
          <p:spPr>
            <a:xfrm>
              <a:off x="1101091" y="2282753"/>
              <a:ext cx="1181098" cy="1181098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sterNextFY-Bold" pitchFamily="50" charset="0"/>
                  <a:cs typeface="Booster FY Regular"/>
                </a:rPr>
                <a:t>Outreach &amp; Education </a:t>
              </a:r>
              <a:r>
                <a:rPr lang="en-US" sz="10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sterNextFY-Bold" pitchFamily="50" charset="0"/>
                  <a:cs typeface="Booster FY Regular"/>
                </a:rPr>
                <a:t>Tools</a:t>
              </a:r>
              <a:endParaRPr lang="en-US" sz="1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86022" y="2275278"/>
              <a:ext cx="1374707" cy="400077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Classroom Hangouts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418" y="3199396"/>
              <a:ext cx="1374707" cy="400077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Space Climate Detectives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1017376" y="2184112"/>
              <a:ext cx="1387234" cy="1362152"/>
              <a:chOff x="888522" y="2555606"/>
              <a:chExt cx="1652340" cy="1622464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888522" y="2571834"/>
                <a:ext cx="1606236" cy="1606236"/>
              </a:xfrm>
              <a:prstGeom prst="ellipse">
                <a:avLst/>
              </a:prstGeom>
              <a:noFill/>
              <a:ln w="6350" cmpd="sng">
                <a:solidFill>
                  <a:schemeClr val="bg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432274" y="3150581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425072" y="2555606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1046797" y="3867239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3153091" y="2070542"/>
            <a:ext cx="3120912" cy="1505296"/>
            <a:chOff x="3153091" y="2070542"/>
            <a:chExt cx="3120912" cy="1505296"/>
          </a:xfrm>
        </p:grpSpPr>
        <p:sp>
          <p:nvSpPr>
            <p:cNvPr id="150" name="Oval 149"/>
            <p:cNvSpPr/>
            <p:nvPr/>
          </p:nvSpPr>
          <p:spPr>
            <a:xfrm>
              <a:off x="4075208" y="2375759"/>
              <a:ext cx="978858" cy="978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3974088" y="2274639"/>
              <a:ext cx="1181098" cy="1181098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sterNextFY-Bold" pitchFamily="50" charset="0"/>
                  <a:cs typeface="Booster FY Regular"/>
                </a:rPr>
                <a:t>Outreach </a:t>
              </a:r>
              <a:r>
                <a:rPr lang="en-US" sz="9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sterNextFY-Bold" pitchFamily="50" charset="0"/>
                  <a:cs typeface="Booster FY Regular"/>
                </a:rPr>
                <a:t>Services and Community Support</a:t>
              </a:r>
              <a:endParaRPr lang="en-US" sz="9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153091" y="2070542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Translation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155953" y="3175761"/>
              <a:ext cx="928807" cy="400077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Meetings &amp;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Training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822357" y="2132462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Funding &amp; Prize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899296" y="3327323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Evaluation Toolkit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3890373" y="2197737"/>
              <a:ext cx="1348528" cy="1348528"/>
              <a:chOff x="888522" y="2571834"/>
              <a:chExt cx="1606236" cy="1606236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888522" y="2571834"/>
                <a:ext cx="1606236" cy="1606236"/>
              </a:xfrm>
              <a:prstGeom prst="ellipse">
                <a:avLst/>
              </a:prstGeom>
              <a:noFill/>
              <a:ln w="6350" cmpd="sng">
                <a:solidFill>
                  <a:schemeClr val="bg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53852" y="2708384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162974" y="2666838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108680" y="3921533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" name="Oval 155"/>
            <p:cNvSpPr/>
            <p:nvPr/>
          </p:nvSpPr>
          <p:spPr>
            <a:xfrm>
              <a:off x="5041588" y="3254781"/>
              <a:ext cx="91166" cy="91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203327" y="1970356"/>
            <a:ext cx="2813673" cy="1790208"/>
            <a:chOff x="6355727" y="1970356"/>
            <a:chExt cx="2813673" cy="1790208"/>
          </a:xfrm>
        </p:grpSpPr>
        <p:sp>
          <p:nvSpPr>
            <p:cNvPr id="157" name="Oval 156"/>
            <p:cNvSpPr/>
            <p:nvPr/>
          </p:nvSpPr>
          <p:spPr>
            <a:xfrm>
              <a:off x="6868451" y="2388230"/>
              <a:ext cx="978858" cy="978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669040" y="2188819"/>
              <a:ext cx="1377680" cy="137768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BoosterNextFY-Bold" pitchFamily="50" charset="0"/>
                  <a:cs typeface="Booster FY Regular"/>
                </a:rPr>
                <a:t>Dissemination to Stakeholders</a:t>
              </a:r>
              <a:endParaRPr lang="en-US" sz="9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6355727" y="1970356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Industry &amp; Policy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794693" y="2550949"/>
              <a:ext cx="1374707" cy="246189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Media Centre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589139" y="3360487"/>
              <a:ext cx="1374707" cy="400077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Online &amp; Social Media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6683616" y="2210208"/>
              <a:ext cx="1363104" cy="1348528"/>
              <a:chOff x="888522" y="2571834"/>
              <a:chExt cx="1623597" cy="1606236"/>
            </a:xfrm>
          </p:grpSpPr>
          <p:sp>
            <p:nvSpPr>
              <p:cNvPr id="160" name="Oval 159"/>
              <p:cNvSpPr/>
              <p:nvPr/>
            </p:nvSpPr>
            <p:spPr>
              <a:xfrm>
                <a:off x="888522" y="2571834"/>
                <a:ext cx="1606236" cy="1606236"/>
              </a:xfrm>
              <a:prstGeom prst="ellipse">
                <a:avLst/>
              </a:prstGeom>
              <a:noFill/>
              <a:ln w="6350" cmpd="sng">
                <a:solidFill>
                  <a:schemeClr val="bg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403531" y="3071578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271603" y="2603948"/>
                <a:ext cx="108588" cy="1085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4" name="Oval 163"/>
          <p:cNvSpPr/>
          <p:nvPr/>
        </p:nvSpPr>
        <p:spPr>
          <a:xfrm>
            <a:off x="7494351" y="3425228"/>
            <a:ext cx="91166" cy="9116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5717223" y="2832723"/>
            <a:ext cx="344803" cy="120965"/>
            <a:chOff x="2951163" y="2832722"/>
            <a:chExt cx="344803" cy="120965"/>
          </a:xfrm>
        </p:grpSpPr>
        <p:sp>
          <p:nvSpPr>
            <p:cNvPr id="172" name="Chevron 171"/>
            <p:cNvSpPr/>
            <p:nvPr/>
          </p:nvSpPr>
          <p:spPr>
            <a:xfrm>
              <a:off x="3175001" y="2832722"/>
              <a:ext cx="120965" cy="120965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Chevron 172"/>
            <p:cNvSpPr/>
            <p:nvPr/>
          </p:nvSpPr>
          <p:spPr>
            <a:xfrm rot="10800000">
              <a:off x="2951163" y="2832722"/>
              <a:ext cx="120965" cy="120965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75" name="Straight Connector 174"/>
          <p:cNvCxnSpPr/>
          <p:nvPr/>
        </p:nvCxnSpPr>
        <p:spPr>
          <a:xfrm>
            <a:off x="1767840" y="3599473"/>
            <a:ext cx="0" cy="695683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572000" y="3620902"/>
            <a:ext cx="0" cy="471659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1583158" y="4295156"/>
            <a:ext cx="36936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5476109" y="4288105"/>
            <a:ext cx="219346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3257866" y="4288105"/>
            <a:ext cx="219346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7232650" y="3620902"/>
            <a:ext cx="0" cy="695683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7047968" y="4316585"/>
            <a:ext cx="36936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137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836708" y="-1058478"/>
            <a:ext cx="7448066" cy="7448066"/>
          </a:xfrm>
          <a:prstGeom prst="ellipse">
            <a:avLst/>
          </a:prstGeom>
          <a:solidFill>
            <a:schemeClr val="bg1">
              <a:alpha val="6000"/>
            </a:schemeClr>
          </a:solidFill>
          <a:ln w="12700" cmpd="sng">
            <a:solidFill>
              <a:schemeClr val="bg1">
                <a:alpha val="2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929" y="158383"/>
            <a:ext cx="364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2015-2019: 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Europlanet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 2020 RI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sterNextFY-Thin" pitchFamily="50" charset="0"/>
              <a:cs typeface="Booster FY Regular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169021" y="1082455"/>
            <a:ext cx="2331057" cy="1445991"/>
            <a:chOff x="1031861" y="1082455"/>
            <a:chExt cx="2331057" cy="1445991"/>
          </a:xfrm>
        </p:grpSpPr>
        <p:sp>
          <p:nvSpPr>
            <p:cNvPr id="9" name="TextBox 8"/>
            <p:cNvSpPr txBox="1"/>
            <p:nvPr/>
          </p:nvSpPr>
          <p:spPr>
            <a:xfrm>
              <a:off x="1031861" y="1512783"/>
              <a:ext cx="23310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5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Best practice &amp; training sessions</a:t>
              </a:r>
            </a:p>
            <a:p>
              <a:pPr marL="285750" indent="-180000">
                <a:spcBef>
                  <a:spcPts val="5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Outreach expert workshops</a:t>
              </a:r>
            </a:p>
            <a:p>
              <a:pPr marL="285750" indent="-180000">
                <a:spcBef>
                  <a:spcPts val="5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Training for </a:t>
              </a:r>
              <a:r>
                <a:rPr lang="en-US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communicating with media, schools,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policy makers and public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audiences </a:t>
              </a:r>
              <a:endParaRPr lang="en-US" sz="10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06864" y="1082455"/>
              <a:ext cx="1965296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Meetings and Training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67552" y="1082455"/>
            <a:ext cx="2617222" cy="1569101"/>
            <a:chOff x="5621832" y="1082455"/>
            <a:chExt cx="2617222" cy="1569101"/>
          </a:xfrm>
        </p:grpSpPr>
        <p:sp>
          <p:nvSpPr>
            <p:cNvPr id="11" name="TextBox 10"/>
            <p:cNvSpPr txBox="1"/>
            <p:nvPr/>
          </p:nvSpPr>
          <p:spPr>
            <a:xfrm>
              <a:off x="5621832" y="1512783"/>
              <a:ext cx="261722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 FY Regular"/>
                  <a:cs typeface="Booster FY Regular"/>
                </a:rPr>
                <a:t>Annual prize for public </a:t>
              </a:r>
              <a:r>
                <a:rPr lang="en-US" sz="1000" dirty="0" smtClean="0">
                  <a:solidFill>
                    <a:schemeClr val="bg1"/>
                  </a:solidFill>
                  <a:latin typeface="Booster FY Regular"/>
                  <a:cs typeface="Booster FY Regular"/>
                </a:rPr>
                <a:t>engagement</a:t>
              </a:r>
              <a:endParaRPr lang="en-US" sz="1000" dirty="0" smtClean="0">
                <a:solidFill>
                  <a:schemeClr val="bg1"/>
                </a:solidFill>
                <a:latin typeface="Booster FY Regular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 FY Regular"/>
                  <a:cs typeface="Booster FY Regular"/>
                </a:rPr>
                <a:t>Seed funding (5-10K) for </a:t>
              </a:r>
              <a:r>
                <a:rPr lang="en-US" sz="1000" dirty="0" smtClean="0">
                  <a:solidFill>
                    <a:schemeClr val="bg1"/>
                  </a:solidFill>
                  <a:latin typeface="Booster FY Regular"/>
                  <a:cs typeface="Booster FY Regular"/>
                </a:rPr>
                <a:t>public engagement       </a:t>
              </a:r>
              <a:endParaRPr lang="en-US" sz="1000" dirty="0" smtClean="0">
                <a:solidFill>
                  <a:schemeClr val="bg1"/>
                </a:solidFill>
                <a:latin typeface="Booster FY Regular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 FY Regular"/>
                  <a:cs typeface="Booster FY Regular"/>
                </a:rPr>
                <a:t>Projects</a:t>
              </a:r>
              <a:endParaRPr lang="en-US" sz="1000" dirty="0" smtClean="0">
                <a:solidFill>
                  <a:schemeClr val="bg1"/>
                </a:solidFill>
                <a:latin typeface="Booster FY Regular"/>
                <a:cs typeface="Booster FY Regular"/>
              </a:endParaRPr>
            </a:p>
            <a:p>
              <a:pPr marL="285750" indent="-180000">
                <a:buFont typeface="Arial"/>
                <a:buChar char="•"/>
              </a:pPr>
              <a:endParaRPr lang="en-US" dirty="0" smtClean="0">
                <a:latin typeface="Booster FY Regular"/>
                <a:cs typeface="Booster FY Regular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38360" y="1082455"/>
              <a:ext cx="1743729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Funding and Prize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69021" y="3392073"/>
            <a:ext cx="2829266" cy="1141275"/>
            <a:chOff x="1879705" y="3352135"/>
            <a:chExt cx="2829266" cy="1141275"/>
          </a:xfrm>
        </p:grpSpPr>
        <p:sp>
          <p:nvSpPr>
            <p:cNvPr id="12" name="TextBox 11"/>
            <p:cNvSpPr txBox="1"/>
            <p:nvPr/>
          </p:nvSpPr>
          <p:spPr>
            <a:xfrm>
              <a:off x="1879705" y="3785524"/>
              <a:ext cx="2829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Effective</a:t>
              </a:r>
              <a:r>
                <a:rPr lang="en-GB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, user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-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friendly </a:t>
              </a:r>
              <a:r>
                <a:rPr lang="en-GB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suite of evaluation tools</a:t>
              </a:r>
              <a:r>
                <a:rPr lang="en-GB" sz="1000" dirty="0" smtClean="0">
                  <a:solidFill>
                    <a:schemeClr val="bg1"/>
                  </a:solidFill>
                  <a:effectLst/>
                  <a:latin typeface="BoosterNextFY-Regular" pitchFamily="50" charset="0"/>
                  <a:cs typeface="Booster FY Regular"/>
                </a:rPr>
                <a:t> f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or Europlanet and partners to assess </a:t>
              </a:r>
              <a:r>
                <a:rPr lang="en-GB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and demonstrate the impact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of IOE </a:t>
              </a:r>
              <a:r>
                <a:rPr lang="en-GB" sz="1000" dirty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activities</a:t>
              </a:r>
              <a:r>
                <a:rPr lang="en-GB" sz="1000" dirty="0" smtClean="0">
                  <a:solidFill>
                    <a:schemeClr val="bg1"/>
                  </a:solidFill>
                  <a:effectLst/>
                  <a:latin typeface="BoosterNextFY-Regular" pitchFamily="50" charset="0"/>
                  <a:cs typeface="Booster FY Regular"/>
                </a:rPr>
                <a:t> 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54537" y="3352135"/>
              <a:ext cx="1790903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Evaluation Toolkit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 flipH="1">
            <a:off x="3134756" y="2651556"/>
            <a:ext cx="1437244" cy="894125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3500078" y="1263650"/>
            <a:ext cx="1071922" cy="1387906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572000" y="1263650"/>
            <a:ext cx="1312080" cy="1387906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2571750"/>
            <a:ext cx="1312080" cy="933450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5667552" y="3355196"/>
            <a:ext cx="3798620" cy="1369047"/>
            <a:chOff x="5838360" y="2649098"/>
            <a:chExt cx="3798620" cy="1369047"/>
          </a:xfrm>
        </p:grpSpPr>
        <p:sp>
          <p:nvSpPr>
            <p:cNvPr id="10" name="TextBox 9"/>
            <p:cNvSpPr txBox="1"/>
            <p:nvPr/>
          </p:nvSpPr>
          <p:spPr>
            <a:xfrm>
              <a:off x="5838360" y="3079426"/>
              <a:ext cx="379862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Outreach Tools </a:t>
              </a:r>
            </a:p>
            <a:p>
              <a:pPr marL="285750" lvl="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Web pages</a:t>
              </a:r>
            </a:p>
            <a:p>
              <a:pPr marL="285750" lvl="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Selected resources</a:t>
              </a:r>
            </a:p>
            <a:p>
              <a:pPr marL="285750" lvl="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Selected media releases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67900" y="2649098"/>
              <a:ext cx="1374707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Translation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3819512" y="1942858"/>
            <a:ext cx="1461148" cy="146114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52812" y="1676158"/>
            <a:ext cx="1994548" cy="199454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Outreach Services and Community Support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374299" y="-1520887"/>
            <a:ext cx="8372884" cy="8372884"/>
          </a:xfrm>
          <a:prstGeom prst="ellipse">
            <a:avLst/>
          </a:prstGeom>
          <a:solidFill>
            <a:schemeClr val="bg1">
              <a:alpha val="6000"/>
            </a:schemeClr>
          </a:solidFill>
          <a:ln w="12700" cmpd="sng">
            <a:solidFill>
              <a:schemeClr val="bg1">
                <a:alpha val="2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929" y="158383"/>
            <a:ext cx="364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2015-2019: 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Europlanet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 2020 RI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sterNextFY-Thin" pitchFamily="50" charset="0"/>
              <a:cs typeface="Booster FY Regular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094629" y="2571750"/>
            <a:ext cx="645459" cy="994181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847976" y="1371600"/>
            <a:ext cx="1892112" cy="1200150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740088" y="1452282"/>
            <a:ext cx="1086842" cy="1119468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010012" y="1838083"/>
            <a:ext cx="1461148" cy="146114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43312" y="1571383"/>
            <a:ext cx="1994548" cy="199454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Dissemination to Stakeholders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45098" y="1180880"/>
            <a:ext cx="3006152" cy="2221540"/>
            <a:chOff x="1076898" y="1082455"/>
            <a:chExt cx="3006152" cy="2221540"/>
          </a:xfrm>
        </p:grpSpPr>
        <p:sp>
          <p:nvSpPr>
            <p:cNvPr id="23" name="TextBox 22"/>
            <p:cNvSpPr txBox="1"/>
            <p:nvPr/>
          </p:nvSpPr>
          <p:spPr>
            <a:xfrm>
              <a:off x="1207560" y="1082455"/>
              <a:ext cx="1965296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Industry and Policy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76898" y="1506067"/>
              <a:ext cx="3006152" cy="179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Industry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LinkedIn Group </a:t>
              </a:r>
              <a:r>
                <a:rPr lang="en-US" sz="10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curation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&amp;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participation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Meetings with MEPs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Functions in European Parliament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Briefing documents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&amp; position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statements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Policy updates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for community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Aft>
                  <a:spcPts val="500"/>
                </a:spcAft>
                <a:buFont typeface="Arial"/>
                <a:buChar char="•"/>
              </a:pP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423737" y="3404006"/>
            <a:ext cx="6323446" cy="1457989"/>
            <a:chOff x="1961328" y="3463494"/>
            <a:chExt cx="6323446" cy="1457989"/>
          </a:xfrm>
        </p:grpSpPr>
        <p:sp>
          <p:nvSpPr>
            <p:cNvPr id="26" name="TextBox 25"/>
            <p:cNvSpPr txBox="1"/>
            <p:nvPr/>
          </p:nvSpPr>
          <p:spPr>
            <a:xfrm>
              <a:off x="1975269" y="3463494"/>
              <a:ext cx="1790903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Media Centre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61328" y="3839135"/>
              <a:ext cx="6323446" cy="108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lnSpc>
                  <a:spcPct val="110000"/>
                </a:lnSpc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Promotion to media of EPSC,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meetings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, workshops &amp; Europlanet 2020 science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results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Live &amp; virtual press events (e.g. Google Hangouts on Air)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Expert voices, op-ed pieces and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spokespeople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PR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distribution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service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26930" y="1301530"/>
            <a:ext cx="2970360" cy="1939412"/>
            <a:chOff x="5884080" y="1082455"/>
            <a:chExt cx="2970360" cy="1939412"/>
          </a:xfrm>
        </p:grpSpPr>
        <p:sp>
          <p:nvSpPr>
            <p:cNvPr id="25" name="TextBox 24"/>
            <p:cNvSpPr txBox="1"/>
            <p:nvPr/>
          </p:nvSpPr>
          <p:spPr>
            <a:xfrm>
              <a:off x="5884080" y="1082455"/>
              <a:ext cx="2400694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Online and Social Media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84080" y="1506067"/>
              <a:ext cx="2970360" cy="1515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Web presence (aimed at public, students, educators, policy makers and industry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)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Twitter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Facebook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Instagram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Google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+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9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46543" y="-1608299"/>
            <a:ext cx="8372884" cy="8372884"/>
          </a:xfrm>
          <a:prstGeom prst="ellipse">
            <a:avLst/>
          </a:prstGeom>
          <a:solidFill>
            <a:schemeClr val="bg1">
              <a:alpha val="6000"/>
            </a:schemeClr>
          </a:solidFill>
          <a:ln w="12700" cmpd="sng">
            <a:solidFill>
              <a:schemeClr val="bg1">
                <a:alpha val="2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929" y="158383"/>
            <a:ext cx="364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2015-2019: 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Europlanet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Regular" pitchFamily="50" charset="0"/>
                <a:cs typeface="Booster FY Regular"/>
              </a:rPr>
              <a:t> 2020 RI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BoosterNextFY-Thin" pitchFamily="50" charset="0"/>
              <a:cs typeface="Booster FY Regular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3386956" y="2362418"/>
            <a:ext cx="996778" cy="1021077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935270" y="1388947"/>
            <a:ext cx="1448464" cy="973471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383732" y="1388947"/>
            <a:ext cx="1169903" cy="973471"/>
          </a:xfrm>
          <a:prstGeom prst="line">
            <a:avLst/>
          </a:prstGeom>
          <a:ln w="12700" cap="sq">
            <a:solidFill>
              <a:schemeClr val="bg1"/>
            </a:solidFill>
            <a:prstDash val="sysDot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653656" y="1628751"/>
            <a:ext cx="1461148" cy="146114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86956" y="1388947"/>
            <a:ext cx="1994548" cy="199454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Development of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Outreach</a:t>
            </a:r>
          </a:p>
          <a:p>
            <a:pPr algn="ctr"/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&amp;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sterNextFY-Bold" pitchFamily="50" charset="0"/>
                <a:cs typeface="Booster FY Regular"/>
              </a:rPr>
              <a:t>Educational Tools 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BoosterNextFY-Bold" pitchFamily="50" charset="0"/>
              <a:cs typeface="Booster FY Regular"/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503910" y="1267404"/>
            <a:ext cx="3006152" cy="1554691"/>
            <a:chOff x="1157586" y="1082455"/>
            <a:chExt cx="3006152" cy="1554691"/>
          </a:xfrm>
        </p:grpSpPr>
        <p:sp>
          <p:nvSpPr>
            <p:cNvPr id="23" name="TextBox 22"/>
            <p:cNvSpPr txBox="1"/>
            <p:nvPr/>
          </p:nvSpPr>
          <p:spPr>
            <a:xfrm>
              <a:off x="1207560" y="1082455"/>
              <a:ext cx="2485152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Planetary Video Shorts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57586" y="1506067"/>
              <a:ext cx="3006152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5 short popular science videos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Approx 5 minutes duration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Aimed at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schools/general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audiences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Animated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to facilitate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translation</a:t>
              </a:r>
              <a:endParaRPr lang="en-GB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2692713" y="3477082"/>
            <a:ext cx="3856039" cy="1237415"/>
            <a:chOff x="1961328" y="3463494"/>
            <a:chExt cx="3856039" cy="1237415"/>
          </a:xfrm>
        </p:grpSpPr>
        <p:sp>
          <p:nvSpPr>
            <p:cNvPr id="26" name="TextBox 25"/>
            <p:cNvSpPr txBox="1"/>
            <p:nvPr/>
          </p:nvSpPr>
          <p:spPr>
            <a:xfrm>
              <a:off x="2203885" y="3463494"/>
              <a:ext cx="2302410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Space Climate Detectives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61328" y="3839135"/>
              <a:ext cx="38560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Kit for students to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build </a:t>
              </a:r>
              <a:r>
                <a:rPr lang="en-GB" sz="10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Arduino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-based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climate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monitors</a:t>
              </a:r>
              <a:endParaRPr lang="en-GB" sz="1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Central online platform for students to share 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data</a:t>
              </a:r>
              <a:endParaRPr lang="en-GB" sz="1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Comparative </a:t>
              </a:r>
              <a:r>
                <a:rPr lang="en-GB" sz="10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planetology</a:t>
              </a:r>
              <a:r>
                <a:rPr lang="en-GB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 data to put Earth’s climate into context with other planets and moons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5252367" y="1222958"/>
            <a:ext cx="3178804" cy="1349506"/>
            <a:chOff x="5675636" y="1082455"/>
            <a:chExt cx="3178804" cy="1349506"/>
          </a:xfrm>
        </p:grpSpPr>
        <p:sp>
          <p:nvSpPr>
            <p:cNvPr id="25" name="TextBox 24"/>
            <p:cNvSpPr txBox="1"/>
            <p:nvPr/>
          </p:nvSpPr>
          <p:spPr>
            <a:xfrm>
              <a:off x="5675636" y="1082455"/>
              <a:ext cx="2400694" cy="307744"/>
            </a:xfrm>
            <a:prstGeom prst="rect">
              <a:avLst/>
            </a:prstGeom>
            <a:noFill/>
          </p:spPr>
          <p:txBody>
            <a:bodyPr wrap="square" lIns="91406" tIns="45704" rIns="91406" bIns="45704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Europlanet</a:t>
              </a:r>
              <a:r>
                <a:rPr lang="en-US" sz="14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 Live</a:t>
              </a:r>
              <a:endParaRPr lang="en-US" sz="1400" dirty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84080" y="1506067"/>
              <a:ext cx="2970360" cy="925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80000">
                <a:spcBef>
                  <a:spcPts val="600"/>
                </a:spcBef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Live link-ups with scientists on TA field trips to planetary analogue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sites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Twitter Q&amp;A</a:t>
              </a:r>
            </a:p>
            <a:p>
              <a:pPr marL="285750" indent="-180000">
                <a:spcBef>
                  <a:spcPts val="600"/>
                </a:spcBef>
                <a:spcAft>
                  <a:spcPts val="50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Google+ Hangouts on </a:t>
              </a:r>
              <a:r>
                <a:rPr lang="en-US" sz="1000" dirty="0" smtClean="0">
                  <a:solidFill>
                    <a:schemeClr val="bg1"/>
                  </a:solidFill>
                  <a:latin typeface="BoosterNextFY-Regular" pitchFamily="50" charset="0"/>
                  <a:cs typeface="Booster FY Regular"/>
                </a:rPr>
                <a:t>Air</a:t>
              </a:r>
              <a:endParaRPr lang="en-US" sz="1000" dirty="0" smtClean="0">
                <a:solidFill>
                  <a:schemeClr val="bg1"/>
                </a:solidFill>
                <a:latin typeface="BoosterNextFY-Regular" pitchFamily="50" charset="0"/>
                <a:cs typeface="Booster FY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9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378</Words>
  <Application>Microsoft Office PowerPoint</Application>
  <PresentationFormat>On-screen Show (16:9)</PresentationFormat>
  <Paragraphs>99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Heward</dc:creator>
  <cp:lastModifiedBy>Rui</cp:lastModifiedBy>
  <cp:revision>127</cp:revision>
  <cp:lastPrinted>2014-07-30T14:36:27Z</cp:lastPrinted>
  <dcterms:created xsi:type="dcterms:W3CDTF">2014-07-30T10:51:55Z</dcterms:created>
  <dcterms:modified xsi:type="dcterms:W3CDTF">2015-10-29T18:18:39Z</dcterms:modified>
</cp:coreProperties>
</file>