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2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3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65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33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23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94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3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10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07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60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45CA-21DF-4C1D-B865-85582805C624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D95C-E9B7-40D9-AD53-7214930A68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17F2091-00B8-4B94-8846-9A47FA913E49}"/>
              </a:ext>
            </a:extLst>
          </p:cNvPr>
          <p:cNvSpPr txBox="1"/>
          <p:nvPr/>
        </p:nvSpPr>
        <p:spPr>
          <a:xfrm>
            <a:off x="136406" y="189692"/>
            <a:ext cx="900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Peer-support networks </a:t>
            </a:r>
            <a:b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key to building great researcher communities?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4DF6C7-2209-4F23-90CE-5E6E395FFD2E}"/>
              </a:ext>
            </a:extLst>
          </p:cNvPr>
          <p:cNvSpPr txBox="1"/>
          <p:nvPr/>
        </p:nvSpPr>
        <p:spPr>
          <a:xfrm>
            <a:off x="372137" y="1502768"/>
            <a:ext cx="521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EPEC: The Europlanet Early Career Network</a:t>
            </a:r>
            <a:br>
              <a:rPr lang="de-CH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CH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15EDE5-7BF5-4A68-BD2E-316C383BEA01}"/>
              </a:ext>
            </a:extLst>
          </p:cNvPr>
          <p:cNvSpPr txBox="1"/>
          <p:nvPr/>
        </p:nvSpPr>
        <p:spPr>
          <a:xfrm>
            <a:off x="18052" y="6550223"/>
            <a:ext cx="912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EGU 2019    SC3.21                   Maike Brigitte Neuland – 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uro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lanet 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arly 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areer Network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01B840-892D-45F4-90B6-EB0D4A052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59" y="4523732"/>
            <a:ext cx="3774287" cy="14268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8C5F28-0FE1-4523-8C91-7CC2794B4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37" y="3784551"/>
            <a:ext cx="2587257" cy="5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E9400B3-2843-4537-A729-94600CADAD3B}"/>
              </a:ext>
            </a:extLst>
          </p:cNvPr>
          <p:cNvSpPr txBox="1"/>
          <p:nvPr/>
        </p:nvSpPr>
        <p:spPr>
          <a:xfrm>
            <a:off x="203704" y="235038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</a:rPr>
              <a:t>Short </a:t>
            </a:r>
            <a:r>
              <a:rPr lang="de-CH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History</a:t>
            </a: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C12C5F-A2C4-46B6-8578-E3790996A5FF}"/>
              </a:ext>
            </a:extLst>
          </p:cNvPr>
          <p:cNvSpPr txBox="1"/>
          <p:nvPr/>
        </p:nvSpPr>
        <p:spPr>
          <a:xfrm>
            <a:off x="203704" y="872102"/>
            <a:ext cx="89402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2014: 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EGU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PS ECS Representative: Lena Noack</a:t>
            </a:r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            </a:t>
            </a:r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		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Our idea</a:t>
            </a:r>
            <a:b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Provide an attractive program </a:t>
            </a:r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		for early career scientists (short courses etc) </a:t>
            </a:r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		at the European Planetary Science Congress (EPSC)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		in the name of EGU ECS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D347B19-49A7-41F6-925A-290AEECFA9F0}"/>
              </a:ext>
            </a:extLst>
          </p:cNvPr>
          <p:cNvSpPr txBox="1"/>
          <p:nvPr/>
        </p:nvSpPr>
        <p:spPr>
          <a:xfrm>
            <a:off x="558962" y="3070245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EPSC 2014 in </a:t>
            </a:r>
            <a:r>
              <a:rPr lang="de-CH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Cascais</a:t>
            </a:r>
            <a:r>
              <a:rPr lang="de-CH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/Portugal</a:t>
            </a:r>
          </a:p>
          <a:p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► 3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short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courses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and a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science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flash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89192F7-A793-4BFA-9B1F-8786EC219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2393" r="65094" b="66664"/>
          <a:stretch/>
        </p:blipFill>
        <p:spPr>
          <a:xfrm>
            <a:off x="7445221" y="1881811"/>
            <a:ext cx="1606696" cy="154718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BE6311-CE7F-4B67-890A-DF5AE80A6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30" y="3393411"/>
            <a:ext cx="3716613" cy="209059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EEFEABD-06B8-4D44-B431-1E0E466750F3}"/>
              </a:ext>
            </a:extLst>
          </p:cNvPr>
          <p:cNvSpPr txBox="1"/>
          <p:nvPr/>
        </p:nvSpPr>
        <p:spPr>
          <a:xfrm>
            <a:off x="203704" y="5699632"/>
            <a:ext cx="6468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► A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new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part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of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the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EPSC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program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was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</a:rPr>
              <a:t>established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</a:rPr>
              <a:t> 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 </a:t>
            </a:r>
          </a:p>
          <a:p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similar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ECS </a:t>
            </a:r>
            <a:r>
              <a:rPr lang="de-CH" dirty="0" err="1">
                <a:latin typeface="Verdana Pro" panose="020B060402020202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program</a:t>
            </a:r>
            <a:r>
              <a:rPr lang="de-CH" dirty="0">
                <a:latin typeface="Verdana Pro" panose="020B060402020202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at EPSC 2015 in Nantes 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7EF6BD8-FFCA-4890-8607-8D26A897BEFB}"/>
              </a:ext>
            </a:extLst>
          </p:cNvPr>
          <p:cNvSpPr txBox="1"/>
          <p:nvPr/>
        </p:nvSpPr>
        <p:spPr>
          <a:xfrm>
            <a:off x="3040922" y="257654"/>
            <a:ext cx="85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community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foster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planetary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sciences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meetings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access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research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facilities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…)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842D92-EE85-4A52-99BC-C0A4A6C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6" y="195619"/>
            <a:ext cx="2587257" cy="54496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7EF6BD8-FFCA-4890-8607-8D26A897BEFB}"/>
              </a:ext>
            </a:extLst>
          </p:cNvPr>
          <p:cNvSpPr txBox="1"/>
          <p:nvPr/>
        </p:nvSpPr>
        <p:spPr>
          <a:xfrm>
            <a:off x="969571" y="2368849"/>
            <a:ext cx="801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Europlanet </a:t>
            </a:r>
            <a:r>
              <a:rPr lang="de-CH" sz="2000" u="sng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approached</a:t>
            </a:r>
            <a:r>
              <a:rPr lang="de-CH" sz="2000" u="sng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u="sng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us</a:t>
            </a:r>
            <a:r>
              <a:rPr lang="de-CH" sz="2000" u="sng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(in 2016) 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form a network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young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researchers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within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the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society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EF6BD8-FFCA-4890-8607-8D26A897BEFB}"/>
              </a:ext>
            </a:extLst>
          </p:cNvPr>
          <p:cNvSpPr txBox="1"/>
          <p:nvPr/>
        </p:nvSpPr>
        <p:spPr>
          <a:xfrm>
            <a:off x="152737" y="1900046"/>
            <a:ext cx="5052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Change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from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community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u="sng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society</a:t>
            </a:r>
            <a:endParaRPr lang="de-CH" sz="2000" u="sng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991F664-9904-4077-A795-6FAD85A56AE3}"/>
              </a:ext>
            </a:extLst>
          </p:cNvPr>
          <p:cNvSpPr txBox="1"/>
          <p:nvPr/>
        </p:nvSpPr>
        <p:spPr>
          <a:xfrm>
            <a:off x="1835728" y="3065708"/>
            <a:ext cx="3797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Finding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the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u="sng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initial </a:t>
            </a:r>
            <a:r>
              <a:rPr lang="de-CH" sz="2000" u="sng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members</a:t>
            </a:r>
            <a:r>
              <a:rPr lang="de-CH" sz="2000" u="sng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start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the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network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C611E8-97F6-450A-A8B5-C19AA65A83DA}"/>
              </a:ext>
            </a:extLst>
          </p:cNvPr>
          <p:cNvSpPr txBox="1"/>
          <p:nvPr/>
        </p:nvSpPr>
        <p:spPr>
          <a:xfrm>
            <a:off x="185420" y="1044599"/>
            <a:ext cx="85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Definition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a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road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map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Planning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u="sng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ahead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→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involving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young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scientists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E39BFE8-AE0D-46A8-8740-8D9F4D81D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7" y="3131613"/>
            <a:ext cx="1426232" cy="142623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A93E4F-AD24-4D36-BF0F-2D9F09D17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240">
            <a:off x="3589808" y="2913333"/>
            <a:ext cx="3250794" cy="2501587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B690608-09E5-40E7-945D-FEF4043285DB}"/>
              </a:ext>
            </a:extLst>
          </p:cNvPr>
          <p:cNvSpPr txBox="1"/>
          <p:nvPr/>
        </p:nvSpPr>
        <p:spPr>
          <a:xfrm>
            <a:off x="4410093" y="5178630"/>
            <a:ext cx="3744936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lot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90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  …web-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search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	   … email-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writing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…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asking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around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B8AA386-E93C-47FB-A7A6-3E959BAE70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16849"/>
          <a:stretch/>
        </p:blipFill>
        <p:spPr>
          <a:xfrm>
            <a:off x="6454177" y="3211032"/>
            <a:ext cx="2532012" cy="2081433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5406AE4-9012-47A4-B53D-75EC11DCF9BD}"/>
              </a:ext>
            </a:extLst>
          </p:cNvPr>
          <p:cNvGrpSpPr/>
          <p:nvPr/>
        </p:nvGrpSpPr>
        <p:grpSpPr>
          <a:xfrm rot="20519079">
            <a:off x="882349" y="3670177"/>
            <a:ext cx="7414769" cy="3790631"/>
            <a:chOff x="1505565" y="104152"/>
            <a:chExt cx="7414769" cy="3790631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7BFD429-7A9A-449F-B926-B9EF712C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407" y="2176815"/>
              <a:ext cx="439837" cy="439837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C17E688-2725-423A-90D3-81767D6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8647">
              <a:off x="2053080" y="528311"/>
              <a:ext cx="439837" cy="439837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FF68045C-7F0F-41DC-BFF1-05C9CFFEE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66" y="2977836"/>
              <a:ext cx="439837" cy="439837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497558F-5753-43DE-B904-A02AEC6B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3962">
              <a:off x="3931783" y="793742"/>
              <a:ext cx="439837" cy="439837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6AEFCF0-5C61-47CC-A11B-9CA984DC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207">
              <a:off x="3812036" y="104152"/>
              <a:ext cx="439837" cy="439837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C7AD0C7-66FD-4788-AC46-EB88FD87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880" y="1489090"/>
              <a:ext cx="439837" cy="439837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ED9D65F-EADF-4C32-A4B5-B3FA8DD5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6539">
              <a:off x="2750214" y="646340"/>
              <a:ext cx="439837" cy="439837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1CEAF58-D00B-4CED-A158-73B932901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2800">
              <a:off x="3348768" y="418364"/>
              <a:ext cx="439837" cy="439837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8AC7203-FB09-484F-AE16-8C2F70B14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4737">
              <a:off x="4385711" y="1485926"/>
              <a:ext cx="439837" cy="439837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B927E6C-1E76-4499-AAFB-99A1434B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565" y="1169038"/>
              <a:ext cx="439837" cy="439837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B0D1858-0BC1-47F0-9539-2E9BC36F2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881" y="911502"/>
              <a:ext cx="439837" cy="439837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842399D-CB4B-45C8-9ACE-95CBD4F96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897" y="1619694"/>
              <a:ext cx="439837" cy="439837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88A025D-B748-461D-8942-D883F0A6B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3631">
              <a:off x="4717289" y="2276341"/>
              <a:ext cx="439837" cy="439837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BAAD42A-A258-48AC-B6BB-676EE2ECF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01198">
              <a:off x="8480497" y="3454946"/>
              <a:ext cx="439837" cy="439837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AA53EC9A-8CFB-4331-B3B5-361BDE02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2749">
              <a:off x="2985548" y="1076623"/>
              <a:ext cx="439837" cy="439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81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4" grpId="0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C801D7-156B-47BF-920F-2612302D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830491"/>
            <a:ext cx="7436658" cy="546089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8523BA3-5656-431C-B180-8ADE92A64EE9}"/>
              </a:ext>
            </a:extLst>
          </p:cNvPr>
          <p:cNvSpPr txBox="1"/>
          <p:nvPr/>
        </p:nvSpPr>
        <p:spPr>
          <a:xfrm>
            <a:off x="176097" y="166501"/>
            <a:ext cx="638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Thinking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network’s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purpose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structure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2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B39567E-D02F-45C0-B2F0-6AD46CE32DB4}"/>
              </a:ext>
            </a:extLst>
          </p:cNvPr>
          <p:cNvSpPr/>
          <p:nvPr/>
        </p:nvSpPr>
        <p:spPr>
          <a:xfrm>
            <a:off x="320634" y="0"/>
            <a:ext cx="7718961" cy="5041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38E858-ED23-43A8-AAC5-35B4B02EB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3968" cy="50412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08BEBA-DA5B-46BC-A556-AC5819C81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0" y="1283810"/>
            <a:ext cx="3774287" cy="14268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00121FC-2DF5-4ED0-8EB3-7D320FF2CB14}"/>
              </a:ext>
            </a:extLst>
          </p:cNvPr>
          <p:cNvSpPr txBox="1"/>
          <p:nvPr/>
        </p:nvSpPr>
        <p:spPr>
          <a:xfrm>
            <a:off x="1624902" y="693695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Official launch </a:t>
            </a:r>
            <a:r>
              <a:rPr lang="de-CH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CH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FF0B5B-19C5-49B9-80B7-37E3F6D2CE90}"/>
              </a:ext>
            </a:extLst>
          </p:cNvPr>
          <p:cNvSpPr txBox="1"/>
          <p:nvPr/>
        </p:nvSpPr>
        <p:spPr>
          <a:xfrm>
            <a:off x="1624902" y="3228945"/>
            <a:ext cx="342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</a:t>
            </a:r>
            <a:r>
              <a:rPr lang="de-CH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CH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EPSC 2017 in Riga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048C56-579F-48C4-B724-F981EEBE23C9}"/>
              </a:ext>
            </a:extLst>
          </p:cNvPr>
          <p:cNvSpPr txBox="1"/>
          <p:nvPr/>
        </p:nvSpPr>
        <p:spPr>
          <a:xfrm>
            <a:off x="508996" y="5106584"/>
            <a:ext cx="386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Action item No.1</a:t>
            </a:r>
            <a:b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Attract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more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members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!!!!!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B90AD5-AA0F-4113-8BC8-F14C4F45C72D}"/>
              </a:ext>
            </a:extLst>
          </p:cNvPr>
          <p:cNvSpPr txBox="1"/>
          <p:nvPr/>
        </p:nvSpPr>
        <p:spPr>
          <a:xfrm>
            <a:off x="508996" y="5801428"/>
            <a:ext cx="686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Advice</a:t>
            </a: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No.1</a:t>
            </a:r>
            <a:b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Do not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let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people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sign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up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email-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lists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by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handwriting</a:t>
            </a:r>
            <a:endParaRPr lang="de-CH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80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A126B86-F4E2-49B0-9502-2FEBDDC8BB46}"/>
              </a:ext>
            </a:extLst>
          </p:cNvPr>
          <p:cNvSpPr txBox="1"/>
          <p:nvPr/>
        </p:nvSpPr>
        <p:spPr>
          <a:xfrm>
            <a:off x="185419" y="4196423"/>
            <a:ext cx="864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EPEC members and early career scientists interested in EPEC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meet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once per year for 5 days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8A326D6-CC05-4DA4-B281-F32DFC07DF0D}"/>
              </a:ext>
            </a:extLst>
          </p:cNvPr>
          <p:cNvSpPr txBox="1"/>
          <p:nvPr/>
        </p:nvSpPr>
        <p:spPr>
          <a:xfrm>
            <a:off x="185419" y="879664"/>
            <a:ext cx="851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→  EPEC Annual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week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5C419C-6368-46F7-9AE5-3A9B5C2DE2F2}"/>
              </a:ext>
            </a:extLst>
          </p:cNvPr>
          <p:cNvSpPr txBox="1"/>
          <p:nvPr/>
        </p:nvSpPr>
        <p:spPr>
          <a:xfrm>
            <a:off x="185417" y="1293487"/>
            <a:ext cx="351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→  EPSC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activities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C8CEA63-9E54-4475-8A7E-2474AD54FA3B}"/>
              </a:ext>
            </a:extLst>
          </p:cNvPr>
          <p:cNvSpPr txBox="1"/>
          <p:nvPr/>
        </p:nvSpPr>
        <p:spPr>
          <a:xfrm>
            <a:off x="185419" y="2941199"/>
            <a:ext cx="283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→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diversity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9C0300-E355-4D7F-95B0-1D5F5F907AF5}"/>
              </a:ext>
            </a:extLst>
          </p:cNvPr>
          <p:cNvSpPr txBox="1"/>
          <p:nvPr/>
        </p:nvSpPr>
        <p:spPr>
          <a:xfrm>
            <a:off x="-297431" y="1705304"/>
            <a:ext cx="486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	→  Future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space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research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EF0B74-F6DC-4119-A8E7-6AFEE14D9013}"/>
              </a:ext>
            </a:extLst>
          </p:cNvPr>
          <p:cNvSpPr txBox="1"/>
          <p:nvPr/>
        </p:nvSpPr>
        <p:spPr>
          <a:xfrm>
            <a:off x="185419" y="2121154"/>
            <a:ext cx="3946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→  Early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career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support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94C672-381B-468D-8CBF-940AF308D5A1}"/>
              </a:ext>
            </a:extLst>
          </p:cNvPr>
          <p:cNvSpPr txBox="1"/>
          <p:nvPr/>
        </p:nvSpPr>
        <p:spPr>
          <a:xfrm>
            <a:off x="185420" y="2538717"/>
            <a:ext cx="254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→ 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outreach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4865F6-B08C-4710-931C-0E38D56ECC0A}"/>
              </a:ext>
            </a:extLst>
          </p:cNvPr>
          <p:cNvSpPr txBox="1"/>
          <p:nvPr/>
        </p:nvSpPr>
        <p:spPr>
          <a:xfrm>
            <a:off x="185421" y="3345363"/>
            <a:ext cx="336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→ 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communication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E20E3E5-CEAA-4334-93C9-DE9B08C9BCC3}"/>
              </a:ext>
            </a:extLst>
          </p:cNvPr>
          <p:cNvSpPr txBox="1"/>
          <p:nvPr/>
        </p:nvSpPr>
        <p:spPr>
          <a:xfrm>
            <a:off x="314618" y="239578"/>
            <a:ext cx="851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The EPEC network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consists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today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7 </a:t>
            </a:r>
            <a:r>
              <a:rPr lang="de-CH" sz="2000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working</a:t>
            </a: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groups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 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676A65-F1ED-4987-B448-9B719E568CFE}"/>
              </a:ext>
            </a:extLst>
          </p:cNvPr>
          <p:cNvSpPr txBox="1"/>
          <p:nvPr/>
        </p:nvSpPr>
        <p:spPr>
          <a:xfrm>
            <a:off x="185419" y="4950430"/>
            <a:ext cx="86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Participation via application (for non-committee members)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BE1DADD-0A47-41B4-8CB5-8AD5620891F9}"/>
              </a:ext>
            </a:extLst>
          </p:cNvPr>
          <p:cNvSpPr txBox="1"/>
          <p:nvPr/>
        </p:nvSpPr>
        <p:spPr>
          <a:xfrm>
            <a:off x="185419" y="5452130"/>
            <a:ext cx="86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Europlanet provides accommodation and 150€ travel support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0DE82D-FB25-4905-8643-335DFDA9C653}"/>
              </a:ext>
            </a:extLst>
          </p:cNvPr>
          <p:cNvSpPr txBox="1"/>
          <p:nvPr/>
        </p:nvSpPr>
        <p:spPr>
          <a:xfrm>
            <a:off x="185419" y="5915684"/>
            <a:ext cx="86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Intense workshops and trainings, working groups work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257BBE1-BAD6-49AD-A77B-C3DA879D6143}"/>
              </a:ext>
            </a:extLst>
          </p:cNvPr>
          <p:cNvSpPr txBox="1"/>
          <p:nvPr/>
        </p:nvSpPr>
        <p:spPr>
          <a:xfrm>
            <a:off x="185418" y="884033"/>
            <a:ext cx="851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→  EPEC Annual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week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EFE991-CA75-446B-829E-6C8D5DDF6C95}"/>
              </a:ext>
            </a:extLst>
          </p:cNvPr>
          <p:cNvSpPr txBox="1"/>
          <p:nvPr/>
        </p:nvSpPr>
        <p:spPr>
          <a:xfrm>
            <a:off x="185416" y="1290569"/>
            <a:ext cx="351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→  EPSC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activities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2EDBA8C-B5A6-4371-8C32-C2C41C974063}"/>
              </a:ext>
            </a:extLst>
          </p:cNvPr>
          <p:cNvSpPr txBox="1"/>
          <p:nvPr/>
        </p:nvSpPr>
        <p:spPr>
          <a:xfrm>
            <a:off x="4025735" y="1683603"/>
            <a:ext cx="523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→ 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Connected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Europlanet Roadmap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E4B4BE8-2D00-468D-B74A-9FD3CD2207CC}"/>
              </a:ext>
            </a:extLst>
          </p:cNvPr>
          <p:cNvSpPr txBox="1"/>
          <p:nvPr/>
        </p:nvSpPr>
        <p:spPr>
          <a:xfrm>
            <a:off x="-297433" y="1716214"/>
            <a:ext cx="486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	→  Future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space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research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5F06EC9-DCF3-4967-84CB-EA74AAAA580F}"/>
              </a:ext>
            </a:extLst>
          </p:cNvPr>
          <p:cNvSpPr txBox="1"/>
          <p:nvPr/>
        </p:nvSpPr>
        <p:spPr>
          <a:xfrm>
            <a:off x="185419" y="2118008"/>
            <a:ext cx="3946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→  Early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career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support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F02C667-0714-4C5E-A73C-25CE3EF4EBB1}"/>
              </a:ext>
            </a:extLst>
          </p:cNvPr>
          <p:cNvSpPr txBox="1"/>
          <p:nvPr/>
        </p:nvSpPr>
        <p:spPr>
          <a:xfrm>
            <a:off x="185415" y="2545453"/>
            <a:ext cx="254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→ 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outreach</a:t>
            </a:r>
            <a:endParaRPr lang="de-CH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DF8719-DB9E-4F7D-ADB0-D45F3F2AC5AD}"/>
              </a:ext>
            </a:extLst>
          </p:cNvPr>
          <p:cNvSpPr txBox="1"/>
          <p:nvPr/>
        </p:nvSpPr>
        <p:spPr>
          <a:xfrm>
            <a:off x="185416" y="2945408"/>
            <a:ext cx="512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→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diversity</a:t>
            </a:r>
            <a:endParaRPr lang="de-CH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00BF719-1409-4761-B292-561C28EEEA61}"/>
              </a:ext>
            </a:extLst>
          </p:cNvPr>
          <p:cNvSpPr txBox="1"/>
          <p:nvPr/>
        </p:nvSpPr>
        <p:spPr>
          <a:xfrm>
            <a:off x="185415" y="3353400"/>
            <a:ext cx="336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→  </a:t>
            </a:r>
            <a:r>
              <a:rPr lang="de-CH" sz="2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communication</a:t>
            </a:r>
            <a:r>
              <a:rPr lang="de-CH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3F62508-5594-4B1C-9F4E-0D6DB719AACA}"/>
              </a:ext>
            </a:extLst>
          </p:cNvPr>
          <p:cNvSpPr txBox="1"/>
          <p:nvPr/>
        </p:nvSpPr>
        <p:spPr>
          <a:xfrm>
            <a:off x="4572000" y="172694"/>
            <a:ext cx="456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What</a:t>
            </a: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                    a «network»?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73EC2A-C912-4DC1-9556-05557FFB1E50}"/>
              </a:ext>
            </a:extLst>
          </p:cNvPr>
          <p:cNvSpPr txBox="1"/>
          <p:nvPr/>
        </p:nvSpPr>
        <p:spPr>
          <a:xfrm>
            <a:off x="-35626" y="896151"/>
            <a:ext cx="34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monthly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newsletter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B2B4BF-3566-436B-A2EA-CEAD7621B682}"/>
              </a:ext>
            </a:extLst>
          </p:cNvPr>
          <p:cNvSpPr txBox="1"/>
          <p:nvPr/>
        </p:nvSpPr>
        <p:spPr>
          <a:xfrm>
            <a:off x="-35626" y="1476771"/>
            <a:ext cx="521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common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interest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field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dream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aim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32DF70-74E4-4232-A91D-9BDAFE8B2D7F}"/>
              </a:ext>
            </a:extLst>
          </p:cNvPr>
          <p:cNvSpPr txBox="1"/>
          <p:nvPr/>
        </p:nvSpPr>
        <p:spPr>
          <a:xfrm>
            <a:off x="-35626" y="2057391"/>
            <a:ext cx="512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leader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president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representative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9FED3B-D43B-4E4F-8577-424387D4D749}"/>
              </a:ext>
            </a:extLst>
          </p:cNvPr>
          <p:cNvSpPr txBox="1"/>
          <p:nvPr/>
        </p:nvSpPr>
        <p:spPr>
          <a:xfrm>
            <a:off x="-35626" y="2638011"/>
            <a:ext cx="361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regular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meeting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F552CE-AFC4-499E-9FDE-739CC1847620}"/>
              </a:ext>
            </a:extLst>
          </p:cNvPr>
          <p:cNvSpPr txBox="1"/>
          <p:nvPr/>
        </p:nvSpPr>
        <p:spPr>
          <a:xfrm>
            <a:off x="-35626" y="3218631"/>
            <a:ext cx="243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deliverables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D3160A-1B74-4A90-BBC9-0F18A92A2F1E}"/>
              </a:ext>
            </a:extLst>
          </p:cNvPr>
          <p:cNvSpPr txBox="1"/>
          <p:nvPr/>
        </p:nvSpPr>
        <p:spPr>
          <a:xfrm>
            <a:off x="-35626" y="3799251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organisational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structure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purpose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&amp;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rules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584B18-447D-45AF-A05E-591E391A6213}"/>
              </a:ext>
            </a:extLst>
          </p:cNvPr>
          <p:cNvSpPr txBox="1"/>
          <p:nvPr/>
        </p:nvSpPr>
        <p:spPr>
          <a:xfrm>
            <a:off x="5331459" y="465041"/>
            <a:ext cx="264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defines</a:t>
            </a: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 </a:t>
            </a:r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needs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4B053-1F39-46AE-B0C7-805F4D9D1EB4}"/>
              </a:ext>
            </a:extLst>
          </p:cNvPr>
          <p:cNvSpPr txBox="1"/>
          <p:nvPr/>
        </p:nvSpPr>
        <p:spPr>
          <a:xfrm>
            <a:off x="-35626" y="4656870"/>
            <a:ext cx="37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balance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giving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and </a:t>
            </a:r>
            <a:b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getting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help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and support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4A3E6D-96DA-40EE-A790-38F34D0BC539}"/>
              </a:ext>
            </a:extLst>
          </p:cNvPr>
          <p:cNvSpPr txBox="1"/>
          <p:nvPr/>
        </p:nvSpPr>
        <p:spPr>
          <a:xfrm>
            <a:off x="-100363" y="5523694"/>
            <a:ext cx="361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funding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65A7F3C-05B7-4EA8-AFEA-CB2494676815}"/>
              </a:ext>
            </a:extLst>
          </p:cNvPr>
          <p:cNvSpPr txBox="1"/>
          <p:nvPr/>
        </p:nvSpPr>
        <p:spPr>
          <a:xfrm>
            <a:off x="2402401" y="2546925"/>
            <a:ext cx="361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person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 </a:t>
            </a:r>
          </a:p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online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2078696-D43E-4D5C-88A7-8E800BA65EEA}"/>
              </a:ext>
            </a:extLst>
          </p:cNvPr>
          <p:cNvSpPr txBox="1"/>
          <p:nvPr/>
        </p:nvSpPr>
        <p:spPr>
          <a:xfrm>
            <a:off x="-64737" y="6115678"/>
            <a:ext cx="521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senior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well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known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scientists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787247F6-3679-4527-98FA-B436D71DCB9F}"/>
              </a:ext>
            </a:extLst>
          </p:cNvPr>
          <p:cNvCxnSpPr>
            <a:cxnSpLocks/>
          </p:cNvCxnSpPr>
          <p:nvPr/>
        </p:nvCxnSpPr>
        <p:spPr>
          <a:xfrm flipV="1">
            <a:off x="226527" y="1251178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5A8A2CB-5AB7-4D04-B02B-EFAE998F4652}"/>
              </a:ext>
            </a:extLst>
          </p:cNvPr>
          <p:cNvCxnSpPr>
            <a:cxnSpLocks/>
          </p:cNvCxnSpPr>
          <p:nvPr/>
        </p:nvCxnSpPr>
        <p:spPr>
          <a:xfrm flipV="1">
            <a:off x="226527" y="1872143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A9C2F92-A95D-4297-916A-2B4BB5D9BAD8}"/>
              </a:ext>
            </a:extLst>
          </p:cNvPr>
          <p:cNvCxnSpPr>
            <a:cxnSpLocks/>
          </p:cNvCxnSpPr>
          <p:nvPr/>
        </p:nvCxnSpPr>
        <p:spPr>
          <a:xfrm flipV="1">
            <a:off x="226527" y="2546925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A7751B6-73C7-481E-A89F-6727E4187376}"/>
              </a:ext>
            </a:extLst>
          </p:cNvPr>
          <p:cNvCxnSpPr>
            <a:cxnSpLocks/>
          </p:cNvCxnSpPr>
          <p:nvPr/>
        </p:nvCxnSpPr>
        <p:spPr>
          <a:xfrm flipV="1">
            <a:off x="226527" y="3232796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B965C6E-2281-48CF-8E95-4381F5EE6568}"/>
              </a:ext>
            </a:extLst>
          </p:cNvPr>
          <p:cNvCxnSpPr>
            <a:cxnSpLocks/>
          </p:cNvCxnSpPr>
          <p:nvPr/>
        </p:nvCxnSpPr>
        <p:spPr>
          <a:xfrm flipV="1">
            <a:off x="246133" y="3767530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32FC7B0-635E-4CD1-846D-FFCDF64725D4}"/>
              </a:ext>
            </a:extLst>
          </p:cNvPr>
          <p:cNvCxnSpPr>
            <a:cxnSpLocks/>
          </p:cNvCxnSpPr>
          <p:nvPr/>
        </p:nvCxnSpPr>
        <p:spPr>
          <a:xfrm flipV="1">
            <a:off x="226527" y="4445582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AB8F36A-2AB0-49CF-95AD-322DBE978A8F}"/>
              </a:ext>
            </a:extLst>
          </p:cNvPr>
          <p:cNvCxnSpPr>
            <a:cxnSpLocks/>
          </p:cNvCxnSpPr>
          <p:nvPr/>
        </p:nvCxnSpPr>
        <p:spPr>
          <a:xfrm flipV="1">
            <a:off x="226527" y="834373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B22EB70-BE4B-4204-A7D0-280E0C42DEF6}"/>
              </a:ext>
            </a:extLst>
          </p:cNvPr>
          <p:cNvCxnSpPr>
            <a:cxnSpLocks/>
          </p:cNvCxnSpPr>
          <p:nvPr/>
        </p:nvCxnSpPr>
        <p:spPr>
          <a:xfrm flipV="1">
            <a:off x="84752" y="5430648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3BF8C3E-D094-49C1-BC94-EEF44BAEA02E}"/>
              </a:ext>
            </a:extLst>
          </p:cNvPr>
          <p:cNvCxnSpPr>
            <a:cxnSpLocks/>
          </p:cNvCxnSpPr>
          <p:nvPr/>
        </p:nvCxnSpPr>
        <p:spPr>
          <a:xfrm flipV="1">
            <a:off x="161790" y="6029172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4A75172-CE74-46DE-8276-D533548BB4A5}"/>
              </a:ext>
            </a:extLst>
          </p:cNvPr>
          <p:cNvCxnSpPr>
            <a:cxnSpLocks/>
          </p:cNvCxnSpPr>
          <p:nvPr/>
        </p:nvCxnSpPr>
        <p:spPr>
          <a:xfrm flipV="1">
            <a:off x="161790" y="6599188"/>
            <a:ext cx="8690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978244F-9E8A-44F9-BFC4-053E9420B8E2}"/>
              </a:ext>
            </a:extLst>
          </p:cNvPr>
          <p:cNvCxnSpPr>
            <a:cxnSpLocks/>
          </p:cNvCxnSpPr>
          <p:nvPr/>
        </p:nvCxnSpPr>
        <p:spPr>
          <a:xfrm flipH="1">
            <a:off x="6475844" y="591254"/>
            <a:ext cx="0" cy="5874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7B387645-CE27-418A-9481-2C67D3C9EA33}"/>
              </a:ext>
            </a:extLst>
          </p:cNvPr>
          <p:cNvCxnSpPr>
            <a:cxnSpLocks/>
          </p:cNvCxnSpPr>
          <p:nvPr/>
        </p:nvCxnSpPr>
        <p:spPr>
          <a:xfrm flipH="1">
            <a:off x="7637647" y="609375"/>
            <a:ext cx="0" cy="5874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1384B746-CC4C-41D8-9FAA-8B3672A2DE5A}"/>
              </a:ext>
            </a:extLst>
          </p:cNvPr>
          <p:cNvCxnSpPr>
            <a:cxnSpLocks/>
          </p:cNvCxnSpPr>
          <p:nvPr/>
        </p:nvCxnSpPr>
        <p:spPr>
          <a:xfrm>
            <a:off x="5219229" y="687163"/>
            <a:ext cx="0" cy="5778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FE4C8118-E70E-41F7-8926-31467B4D5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91" y="1230612"/>
            <a:ext cx="883239" cy="58882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0514287-467F-49BE-A697-EDC6A9EF8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65" y="902446"/>
            <a:ext cx="302885" cy="326121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013CA22-867F-4ABE-9447-672EA6676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05" y="2830380"/>
            <a:ext cx="657574" cy="43838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57B27B9-25D5-4E43-9719-FAE048E96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3" y="2836421"/>
            <a:ext cx="680854" cy="453903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53FF1C0A-63AE-4705-A65E-FE0079AF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69" y="3194965"/>
            <a:ext cx="883239" cy="58882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8034AE0-62A7-40D9-92F2-FDB0D70A5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63" y="3788683"/>
            <a:ext cx="883239" cy="58882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89AAC78-9E8C-4A36-A77D-E1026799D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42" y="4617823"/>
            <a:ext cx="883239" cy="58882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4C9A441-9A5F-478D-AEF7-1709F869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50" y="1884953"/>
            <a:ext cx="883239" cy="588826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12C7B31-3639-4E6E-B975-3A760D92B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2" y="877696"/>
            <a:ext cx="302885" cy="32612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96F31B2-644C-4B7A-964B-8D4FABEFB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0" y="1435672"/>
            <a:ext cx="302885" cy="326121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FCD7999-3A96-440B-8840-CE915582E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29" y="2015849"/>
            <a:ext cx="302885" cy="326121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999262E-F93D-442D-84C2-C5CD20586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32" y="5563730"/>
            <a:ext cx="302885" cy="326121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BE5F260F-EE63-4CB0-957D-1B0FCE5F7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41" y="5574117"/>
            <a:ext cx="302885" cy="326121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556847A6-FC81-4872-A018-063FC1D1F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64" y="6143351"/>
            <a:ext cx="302885" cy="32612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40446FB-A2C3-462A-8108-55D148969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0" y="6165319"/>
            <a:ext cx="302885" cy="326121"/>
          </a:xfrm>
          <a:prstGeom prst="rect">
            <a:avLst/>
          </a:prstGeom>
        </p:spPr>
      </p:pic>
      <p:sp>
        <p:nvSpPr>
          <p:cNvPr id="56" name="Rechteck 55">
            <a:extLst>
              <a:ext uri="{FF2B5EF4-FFF2-40B4-BE49-F238E27FC236}">
                <a16:creationId xmlns:a16="http://schemas.microsoft.com/office/drawing/2014/main" id="{4CE388A4-0F82-44CC-B6FF-57D7C5424279}"/>
              </a:ext>
            </a:extLst>
          </p:cNvPr>
          <p:cNvSpPr/>
          <p:nvPr/>
        </p:nvSpPr>
        <p:spPr>
          <a:xfrm>
            <a:off x="7739605" y="687165"/>
            <a:ext cx="1248940" cy="5998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24C2CB74-4D09-493D-BC28-64BD81767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79" y="3180769"/>
            <a:ext cx="883239" cy="588826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9997D294-707F-47F7-8BAF-D4D7C8AC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73" y="4648551"/>
            <a:ext cx="883239" cy="588826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7B9736D2-47CE-40BB-A1E6-9031087CE325}"/>
              </a:ext>
            </a:extLst>
          </p:cNvPr>
          <p:cNvSpPr txBox="1"/>
          <p:nvPr/>
        </p:nvSpPr>
        <p:spPr>
          <a:xfrm>
            <a:off x="5877779" y="2586009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7A5098CF-EDE8-4517-916D-64E8EAF4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07" y="2501721"/>
            <a:ext cx="680854" cy="453903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BCA1F6A7-A112-4A50-88D6-EF93C85F0172}"/>
              </a:ext>
            </a:extLst>
          </p:cNvPr>
          <p:cNvSpPr txBox="1"/>
          <p:nvPr/>
        </p:nvSpPr>
        <p:spPr>
          <a:xfrm>
            <a:off x="5630779" y="3865275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0441C302-C3AC-41FC-8961-553452901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24" y="2577118"/>
            <a:ext cx="657574" cy="438383"/>
          </a:xfrm>
          <a:prstGeom prst="rect">
            <a:avLst/>
          </a:prstGeom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BB34154C-2B33-4A6A-890D-30641756DD2A}"/>
              </a:ext>
            </a:extLst>
          </p:cNvPr>
          <p:cNvSpPr txBox="1"/>
          <p:nvPr/>
        </p:nvSpPr>
        <p:spPr>
          <a:xfrm>
            <a:off x="5938559" y="468135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59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</Words>
  <Application>Microsoft Office PowerPoint</Application>
  <PresentationFormat>Bildschirmpräsentation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Verdana</vt:lpstr>
      <vt:lpstr>Verdana Pro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Maike Brigitte Neuland</dc:creator>
  <cp:lastModifiedBy>Maike Neuland</cp:lastModifiedBy>
  <cp:revision>48</cp:revision>
  <dcterms:created xsi:type="dcterms:W3CDTF">2018-06-13T17:15:09Z</dcterms:created>
  <dcterms:modified xsi:type="dcterms:W3CDTF">2019-04-10T13:42:31Z</dcterms:modified>
</cp:coreProperties>
</file>