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hvFjujqyMSgp6SWi3sfX0qjt4+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86"/>
    <p:restoredTop sz="86398"/>
  </p:normalViewPr>
  <p:slideViewPr>
    <p:cSldViewPr snapToGrid="0">
      <p:cViewPr varScale="1">
        <p:scale>
          <a:sx n="52" d="100"/>
          <a:sy n="52" d="100"/>
        </p:scale>
        <p:origin x="232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</a:t>
            </a:r>
            <a:r>
              <a:rPr lang="el-GR" sz="1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Λιγότερες προσκρούσεις με την συνολική γεωλογική δραστηριότητα να επιβραδύνεται.</a:t>
            </a:r>
            <a:endParaRPr dirty="0"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</a:t>
            </a:r>
            <a:r>
              <a:rPr lang="el-GR" sz="1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Τα ηφαίστεια απελευθέρωσαν Διοξείδιο του θείου και νερό, κάνοντας όξινη την επιφάνεια</a:t>
            </a:r>
            <a:r>
              <a:rPr lang="en-US" sz="1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  <a:endParaRPr dirty="0"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</a:t>
            </a:r>
            <a:r>
              <a:rPr lang="el-GR" sz="1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Το κλίμα έγινε ψυχρότερο και πολύ από το νερό πιθανώς εγκλωβίστηκε σε </a:t>
            </a:r>
            <a:r>
              <a:rPr lang="el-GR" sz="12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πέρμαφροστ</a:t>
            </a:r>
            <a:r>
              <a:rPr lang="el-GR" sz="1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ή πάγο στο υπέδαφος.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8" name="Google Shape;20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6" name="Google Shape;2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</a:t>
            </a:r>
            <a:r>
              <a:rPr lang="el-GR" sz="1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Πυκνή ατμόσφαιρα διατηρούσε θερμότητα.</a:t>
            </a:r>
            <a:endParaRPr dirty="0"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</a:t>
            </a:r>
            <a:r>
              <a:rPr lang="el-GR" sz="1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Μεγάλοι ωκεανοί σε υψηλές θερμοκρασίες</a:t>
            </a:r>
            <a:r>
              <a:rPr lang="en-US" sz="1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endParaRPr dirty="0"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</a:t>
            </a:r>
            <a:r>
              <a:rPr lang="el-GR" sz="1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Η ατμόσφαιρα έγινε αραιότερη στη διάρκεια αυτής της εποχής και το νερό έγινε ψυχρότερο, αλλά θα μπορούσε αυτό το νερό να κατοικηθεί;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8" name="Google Shape;12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</a:t>
            </a:r>
            <a:r>
              <a:rPr lang="el-GR" sz="1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Έντονα ηφαιστειακά φαινόμενα στην περιοχή της </a:t>
            </a:r>
            <a:r>
              <a:rPr lang="el-GR" sz="12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Θαρσίδος</a:t>
            </a:r>
            <a:endParaRPr dirty="0"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</a:t>
            </a:r>
            <a:r>
              <a:rPr lang="el-GR" sz="1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Θέρμανση του πλανήτη καθώς ηφαιστειακές εκρήξεις απελευθέρωναν τέφρα και αέρια στην ατμόσφαιρα.</a:t>
            </a:r>
            <a:endParaRPr dirty="0"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</a:t>
            </a:r>
            <a:r>
              <a:rPr lang="el-GR" sz="1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Πιθανώς δημιουργήθηκαν σύννεφα και κατακρημνίστηκαν στο έδαφος, σχηματίζοντας λίμνες σε πολλές λεκάνες απορροής και κρατήρες.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7" name="Google Shape;16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hyperlink" Target="https://www.youtube.com/watch?v=V2X3rW53Yi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31032"/>
            <a:ext cx="18288001" cy="9484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 dirty="0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2454441" y="5469009"/>
            <a:ext cx="1390850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l-GR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Ήταν ποτέ κατοικήσιμος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l-GR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ο Κόκκινος Πλανήτης;</a:t>
            </a:r>
            <a:endParaRPr lang="el-G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2719137" y="3908741"/>
            <a:ext cx="13355051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r>
              <a:rPr lang="el-GR" sz="8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Μία Σύντομη Ιστορία του Άρη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2" descr="Europlanet logo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6959" y="531254"/>
            <a:ext cx="3176066" cy="33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3" name="Google Shape;93;p2" descr="EU emblem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419550">
            <a:off x="12226047" y="6618443"/>
            <a:ext cx="3140317" cy="592096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E2EDF1">
              <a:alpha val="46666"/>
            </a:srgbClr>
          </a:solidFill>
          <a:ln>
            <a:noFill/>
          </a:ln>
        </p:spPr>
      </p:sp>
      <p:pic>
        <p:nvPicPr>
          <p:cNvPr id="95" name="Google Shape;95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419550">
            <a:off x="15056105" y="5510883"/>
            <a:ext cx="1793475" cy="291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Europlanet logo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6F7E78-A43B-504A-81BA-1A604F4E0218}"/>
              </a:ext>
            </a:extLst>
          </p:cNvPr>
          <p:cNvSpPr txBox="1"/>
          <p:nvPr/>
        </p:nvSpPr>
        <p:spPr>
          <a:xfrm>
            <a:off x="5989278" y="9494136"/>
            <a:ext cx="63094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Το </a:t>
            </a:r>
            <a:r>
              <a:rPr lang="en-GB" dirty="0" err="1">
                <a:solidFill>
                  <a:schemeClr val="bg1"/>
                </a:solidFill>
              </a:rPr>
              <a:t>Europlanet</a:t>
            </a:r>
            <a:r>
              <a:rPr lang="en-GB" dirty="0">
                <a:solidFill>
                  <a:schemeClr val="bg1"/>
                </a:solidFill>
              </a:rPr>
              <a:t> 2024 RI </a:t>
            </a:r>
            <a:r>
              <a:rPr lang="el-GR" dirty="0">
                <a:solidFill>
                  <a:schemeClr val="bg1"/>
                </a:solidFill>
              </a:rPr>
              <a:t>έχει λάβει χρηματοδότηση από το πρόγραμμα έρευνας και καινοτομίας της Ευρωπαϊκής Ένωσης </a:t>
            </a:r>
            <a:r>
              <a:rPr lang="en-GB" dirty="0">
                <a:solidFill>
                  <a:schemeClr val="bg1"/>
                </a:solidFill>
              </a:rPr>
              <a:t>Horizon 2020 </a:t>
            </a:r>
            <a:r>
              <a:rPr lang="el-GR" dirty="0">
                <a:solidFill>
                  <a:schemeClr val="bg1"/>
                </a:solidFill>
              </a:rPr>
              <a:t>στο πλαίσιο συμφωνιών επιχορήγησης </a:t>
            </a:r>
            <a:r>
              <a:rPr lang="en-GB" dirty="0">
                <a:solidFill>
                  <a:schemeClr val="bg1"/>
                </a:solidFill>
              </a:rPr>
              <a:t>No 871149.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0848AB-F40F-D849-9BCA-CC5515EC8A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81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Brief History of Mars</a:t>
            </a:r>
            <a:endParaRPr lang="en-GB" dirty="0"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11" name="Google Shape;211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11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" name="Google Shape;213;p11"/>
          <p:cNvSpPr txBox="1"/>
          <p:nvPr/>
        </p:nvSpPr>
        <p:spPr>
          <a:xfrm>
            <a:off x="0" y="285748"/>
            <a:ext cx="18288001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1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3.7 - 2.9 </a:t>
            </a:r>
            <a:r>
              <a:rPr lang="el-GR" sz="7000" b="1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δισεκατομμύρια χρόνια πριν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l-GR" sz="70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Εποχή της Εσπερίας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1"/>
          <p:cNvSpPr txBox="1"/>
          <p:nvPr/>
        </p:nvSpPr>
        <p:spPr>
          <a:xfrm>
            <a:off x="5295014" y="2693647"/>
            <a:ext cx="12759069" cy="663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l-GR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Λιγότερες</a:t>
            </a: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προσκρούσεις και γεωλογική δραστηριότητα</a:t>
            </a: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l-GR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Τα ηφαίστεια απελευθέρωσαν διοξείδιο του θείου και νερό, κάνοντας </a:t>
            </a:r>
            <a:r>
              <a:rPr lang="el-GR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όξινη</a:t>
            </a:r>
            <a:r>
              <a:rPr lang="el-GR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την επιφάνεια</a:t>
            </a: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l-GR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Ψυχρότερο κλίμα.</a:t>
            </a:r>
            <a:endParaRPr lang="en-US"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l-GR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Το περισσότερο νερό εγκλωβίστηκε σε </a:t>
            </a:r>
            <a:r>
              <a:rPr lang="el-GR" sz="4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πέρμαφροστ</a:t>
            </a:r>
            <a:r>
              <a:rPr lang="el-GR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ή πάγο στο υπέδαφος</a:t>
            </a: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11" descr="Illustration of hot and col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484" y="3264412"/>
            <a:ext cx="4574045" cy="4574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1" descr="EU emblem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1" descr="Europlanet logo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A92C9E-6262-EA4B-8EA1-77908BD6674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Hesperian Era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23" name="Google Shape;223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12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p12"/>
          <p:cNvSpPr txBox="1"/>
          <p:nvPr/>
        </p:nvSpPr>
        <p:spPr>
          <a:xfrm>
            <a:off x="0" y="285748"/>
            <a:ext cx="18288001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1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2.9 </a:t>
            </a:r>
            <a:r>
              <a:rPr lang="el-GR" sz="7000" b="1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δισεκατομμύρια χρόνια πριν </a:t>
            </a:r>
            <a:r>
              <a:rPr lang="el-GR" sz="7000" b="1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μέχρι</a:t>
            </a:r>
            <a:r>
              <a:rPr lang="el-GR" sz="7000" b="1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 σήμερα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l-GR" sz="70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Εποχή της </a:t>
            </a:r>
            <a:r>
              <a:rPr lang="el-GR" sz="7000" b="0" i="0" u="none" strike="noStrike" cap="none" dirty="0" err="1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Αμαζονίας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2"/>
          <p:cNvSpPr txBox="1"/>
          <p:nvPr/>
        </p:nvSpPr>
        <p:spPr>
          <a:xfrm>
            <a:off x="6358271" y="2617854"/>
            <a:ext cx="11440632" cy="663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l-GR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Η πιο πρόσφατη περίοδος της </a:t>
            </a:r>
            <a:r>
              <a:rPr lang="el-GR" sz="4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Αρειανής</a:t>
            </a:r>
            <a:r>
              <a:rPr lang="el-GR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ιστορίας</a:t>
            </a: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l-GR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Η εποχή της </a:t>
            </a:r>
            <a:r>
              <a:rPr lang="el-GR" sz="4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Αμαζονίας</a:t>
            </a:r>
            <a:r>
              <a:rPr lang="el-GR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καλύπτει τουλάχιστον τη μισή ιστορία του πλανήτη</a:t>
            </a: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l-GR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Σήμερα, η επιφάνεια του Άρη είναι ψυχρή, καλυμμένη με τοξικά άλατα και βομβαρδίζεται από υπεριώδη ακτινοβολία</a:t>
            </a: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12" descr="Illustration of Mars rover"/>
          <p:cNvPicPr preferRelativeResize="0"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07334"/>
            <a:ext cx="6846659" cy="455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2" descr="EU emblem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2" descr="Europlanet logo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CF379D-7578-944F-B76F-D8DA5F2EA0E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Amazonian Era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35" name="Google Shape;235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6" name="Google Shape;236;p13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" name="Google Shape;237;p13"/>
          <p:cNvSpPr txBox="1"/>
          <p:nvPr/>
        </p:nvSpPr>
        <p:spPr>
          <a:xfrm>
            <a:off x="0" y="285748"/>
            <a:ext cx="18288001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l-GR" sz="7000" b="1" i="0" u="none" strike="noStrike" cap="none" dirty="0" err="1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Κατοικησιμότητα</a:t>
            </a:r>
            <a:endParaRPr sz="7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l-GR" sz="7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Παρελθόν και Παρόν</a:t>
            </a:r>
            <a:r>
              <a:rPr lang="en-US" sz="7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3"/>
          <p:cNvSpPr txBox="1"/>
          <p:nvPr/>
        </p:nvSpPr>
        <p:spPr>
          <a:xfrm>
            <a:off x="1321899" y="3102682"/>
            <a:ext cx="15771355" cy="413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</a:t>
            </a:r>
            <a:r>
              <a:rPr lang="el-GR" sz="4800" b="0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Ποια από τις εποχές της </a:t>
            </a:r>
            <a:r>
              <a:rPr lang="el-GR" sz="4800" b="0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αρειανής</a:t>
            </a:r>
            <a:r>
              <a:rPr lang="el-GR" sz="4800" b="0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ιστορίας πιστεύετε ότι θα μπορούσε να υποστηρίξει τη ζωή;</a:t>
            </a:r>
            <a:endParaRPr sz="4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el-GR" sz="4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Γιατί;</a:t>
            </a:r>
            <a:r>
              <a:rPr lang="en-US" sz="4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4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Συζητήστε σε ομάδες</a:t>
            </a:r>
            <a:r>
              <a:rPr lang="en-US" sz="4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13" descr="EU emblem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3" descr="Europlanet logo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llustration of Mars and microbes">
            <a:extLst>
              <a:ext uri="{FF2B5EF4-FFF2-40B4-BE49-F238E27FC236}">
                <a16:creationId xmlns:a16="http://schemas.microsoft.com/office/drawing/2014/main" id="{5D9621D3-D64F-1D42-96B3-6F3CFE0B84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7285" y="3975860"/>
            <a:ext cx="5185974" cy="5185974"/>
          </a:xfrm>
          <a:prstGeom prst="rect">
            <a:avLst/>
          </a:prstGeom>
        </p:spPr>
      </p:pic>
      <p:pic>
        <p:nvPicPr>
          <p:cNvPr id="239" name="Google Shape;239;p13" descr="Microbe illustration"/>
          <p:cNvPicPr preferRelativeResize="0"/>
          <p:nvPr/>
        </p:nvPicPr>
        <p:blipFill>
          <a:blip r:embed="rId7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70846">
            <a:off x="12122659" y="5528998"/>
            <a:ext cx="2303725" cy="208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39;p13" descr="Microbe illustration">
            <a:extLst>
              <a:ext uri="{FF2B5EF4-FFF2-40B4-BE49-F238E27FC236}">
                <a16:creationId xmlns:a16="http://schemas.microsoft.com/office/drawing/2014/main" id="{DF5CC539-C077-214A-8C9A-FE3367914594}"/>
              </a:ext>
            </a:extLst>
          </p:cNvPr>
          <p:cNvPicPr preferRelativeResize="0"/>
          <p:nvPr/>
        </p:nvPicPr>
        <p:blipFill>
          <a:blip r:embed="rId8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70846">
            <a:off x="13551684" y="5347059"/>
            <a:ext cx="1183982" cy="1127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39;p13" descr="Microbe illustration">
            <a:extLst>
              <a:ext uri="{FF2B5EF4-FFF2-40B4-BE49-F238E27FC236}">
                <a16:creationId xmlns:a16="http://schemas.microsoft.com/office/drawing/2014/main" id="{B75AF945-464D-0A49-A9F9-248E0348B0AE}"/>
              </a:ext>
            </a:extLst>
          </p:cNvPr>
          <p:cNvPicPr preferRelativeResize="0"/>
          <p:nvPr/>
        </p:nvPicPr>
        <p:blipFill>
          <a:blip r:embed="rId8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70846">
            <a:off x="13901267" y="6399391"/>
            <a:ext cx="1183982" cy="11272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E3C06B-65C2-7F40-B987-CDB49B41C2A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Habitability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4" descr="Image of surface of Mars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4208" y="1089388"/>
            <a:ext cx="3371850" cy="44636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9" name="Google Shape;249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14208" y="4859783"/>
            <a:ext cx="3371850" cy="4398517"/>
            <a:chOff x="0" y="0"/>
            <a:chExt cx="4495800" cy="5864690"/>
          </a:xfrm>
        </p:grpSpPr>
        <p:sp>
          <p:nvSpPr>
            <p:cNvPr id="250" name="Google Shape;250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1" name="Google Shape;251;p14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2" name="Google Shape;252;p14" descr="Image of surface of Mars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87450" y="1089388"/>
            <a:ext cx="3371850" cy="446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4" descr="Image of DNA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7645" y="1089388"/>
            <a:ext cx="3371850" cy="44636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7645" y="4859783"/>
            <a:ext cx="3371850" cy="4398517"/>
            <a:chOff x="0" y="0"/>
            <a:chExt cx="4495800" cy="5864690"/>
          </a:xfrm>
        </p:grpSpPr>
        <p:sp>
          <p:nvSpPr>
            <p:cNvPr id="255" name="Google Shape;255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6" name="Google Shape;256;p14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7" name="Google Shape;25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887450" y="4859783"/>
            <a:ext cx="3371850" cy="4398517"/>
            <a:chOff x="0" y="0"/>
            <a:chExt cx="4495800" cy="5864690"/>
          </a:xfrm>
        </p:grpSpPr>
        <p:sp>
          <p:nvSpPr>
            <p:cNvPr id="258" name="Google Shape;258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9" name="Google Shape;259;p14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0" name="Google Shape;26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 amt="70000"/>
          </a:blip>
          <a:srcRect/>
          <a:stretch/>
        </p:blipFill>
        <p:spPr>
          <a:xfrm rot="-2466689">
            <a:off x="-1561844" y="-1217976"/>
            <a:ext cx="7048111" cy="7048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1" name="Google Shape;26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70921" y="6092588"/>
            <a:ext cx="3062176" cy="3103794"/>
            <a:chOff x="-252010" y="-28575"/>
            <a:chExt cx="4082901" cy="4138392"/>
          </a:xfrm>
        </p:grpSpPr>
        <p:sp>
          <p:nvSpPr>
            <p:cNvPr id="262" name="Google Shape;262;p14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4" descr="Understand how Mars has changed over time"/>
            <p:cNvSpPr txBox="1"/>
            <p:nvPr/>
          </p:nvSpPr>
          <p:spPr>
            <a:xfrm>
              <a:off x="-252010" y="662720"/>
              <a:ext cx="4082901" cy="3447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l-GR" sz="2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Να καταλάβουμε πόσο έχει αλλάξει ο Άρης με το πέρασμα του χρόνου</a:t>
              </a:r>
              <a:r>
                <a:rPr lang="en-US" sz="2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92316" y="6066448"/>
            <a:ext cx="3147238" cy="3082529"/>
            <a:chOff x="-268068" y="-28575"/>
            <a:chExt cx="4196317" cy="4110039"/>
          </a:xfrm>
        </p:grpSpPr>
        <p:sp>
          <p:nvSpPr>
            <p:cNvPr id="265" name="Google Shape;265;p14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4" descr="Hypothesise how this has affected accessibility"/>
            <p:cNvSpPr txBox="1"/>
            <p:nvPr/>
          </p:nvSpPr>
          <p:spPr>
            <a:xfrm>
              <a:off x="-268068" y="634366"/>
              <a:ext cx="4196317" cy="3447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l-GR" sz="2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Να υποθέσουμε πώς αυτό έχει επηρεάσει την </a:t>
              </a:r>
              <a:r>
                <a:rPr lang="el-GR" sz="2800" b="0" i="0" u="none" strike="noStrike" cap="none" dirty="0" err="1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κατοικησιμότητά</a:t>
              </a:r>
              <a:r>
                <a:rPr lang="el-GR" sz="2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 του</a:t>
              </a:r>
              <a:r>
                <a:rPr lang="en-US" sz="2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233170" y="6066448"/>
            <a:ext cx="2842718" cy="2421037"/>
            <a:chOff x="0" y="-28575"/>
            <a:chExt cx="3790290" cy="3228050"/>
          </a:xfrm>
        </p:grpSpPr>
        <p:sp>
          <p:nvSpPr>
            <p:cNvPr id="268" name="Google Shape;268;p14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4" descr="Draw a conclusion as to which era was most habitable."/>
            <p:cNvSpPr txBox="1"/>
            <p:nvPr/>
          </p:nvSpPr>
          <p:spPr>
            <a:xfrm>
              <a:off x="0" y="614152"/>
              <a:ext cx="3790290" cy="2585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l-GR" sz="2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Να συμπεράνουμε ποια εποχή ήταν η πιο κατοικήσιμη</a:t>
              </a:r>
              <a:r>
                <a:rPr lang="en-US" sz="2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Google Shape;270;p14" descr="Text box: Recap"/>
          <p:cNvGrpSpPr/>
          <p:nvPr/>
        </p:nvGrpSpPr>
        <p:grpSpPr>
          <a:xfrm>
            <a:off x="276447" y="6638155"/>
            <a:ext cx="6101265" cy="3317414"/>
            <a:chOff x="-2247685" y="47182"/>
            <a:chExt cx="8135020" cy="4423218"/>
          </a:xfrm>
        </p:grpSpPr>
        <p:sp>
          <p:nvSpPr>
            <p:cNvPr id="271" name="Google Shape;271;p14"/>
            <p:cNvSpPr txBox="1"/>
            <p:nvPr/>
          </p:nvSpPr>
          <p:spPr>
            <a:xfrm>
              <a:off x="-2247685" y="47182"/>
              <a:ext cx="8135020" cy="172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lang="el-GR" sz="7000" b="0" i="0" u="none" strike="noStrike" cap="none" dirty="0">
                  <a:solidFill>
                    <a:srgbClr val="E2EDF1"/>
                  </a:solidFill>
                  <a:latin typeface="Calibri"/>
                  <a:ea typeface="Calibri"/>
                  <a:cs typeface="Calibri"/>
                  <a:sym typeface="Calibri"/>
                </a:rPr>
                <a:t>Ανακεφαλαίωση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4"/>
            <p:cNvSpPr txBox="1"/>
            <p:nvPr/>
          </p:nvSpPr>
          <p:spPr>
            <a:xfrm>
              <a:off x="-773304" y="2229274"/>
              <a:ext cx="6292044" cy="1013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l-GR" sz="3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Τώρα μπορούμε</a:t>
              </a:r>
              <a:r>
                <a:rPr lang="en-US" sz="3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...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4"/>
            <p:cNvSpPr txBox="1"/>
            <p:nvPr/>
          </p:nvSpPr>
          <p:spPr>
            <a:xfrm>
              <a:off x="0" y="3765550"/>
              <a:ext cx="5518740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4" name="Google Shape;274;p14" descr="EU emblem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4" descr="Europlanet logo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889D9C-B999-2342-A445-FBF04B4202C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AE6F4F-73AE-B947-8479-398E271614E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7000" b="0" i="0" dirty="0">
                <a:solidFill>
                  <a:srgbClr val="04345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Objectives</a:t>
            </a:r>
            <a:endParaRPr lang="en-GB" dirty="0">
              <a:effectLst/>
            </a:endParaRPr>
          </a:p>
        </p:txBody>
      </p:sp>
      <p:sp>
        <p:nvSpPr>
          <p:cNvPr id="101" name="Google Shape;101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699" y="1028700"/>
            <a:ext cx="9633857" cy="8229600"/>
          </a:xfrm>
          <a:prstGeom prst="rect">
            <a:avLst/>
          </a:prstGeom>
          <a:solidFill>
            <a:srgbClr val="E2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7732" y="1025880"/>
            <a:ext cx="9476280" cy="7945849"/>
            <a:chOff x="-556918" y="-291593"/>
            <a:chExt cx="12635039" cy="10594463"/>
          </a:xfrm>
        </p:grpSpPr>
        <p:sp>
          <p:nvSpPr>
            <p:cNvPr id="103" name="Google Shape;103;p3"/>
            <p:cNvSpPr txBox="1"/>
            <p:nvPr/>
          </p:nvSpPr>
          <p:spPr>
            <a:xfrm>
              <a:off x="-556918" y="-291593"/>
              <a:ext cx="10254073" cy="172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lang="el-GR" sz="70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Στόχοι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"/>
            <p:cNvSpPr txBox="1"/>
            <p:nvPr/>
          </p:nvSpPr>
          <p:spPr>
            <a:xfrm>
              <a:off x="-556918" y="1530541"/>
              <a:ext cx="10254077" cy="2027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l-GR" sz="3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Στο τέλος αυτού του μαθήματος, θα μπορείτε</a:t>
              </a:r>
              <a:r>
                <a:rPr lang="en-US" sz="3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"/>
            <p:cNvSpPr txBox="1"/>
            <p:nvPr/>
          </p:nvSpPr>
          <p:spPr>
            <a:xfrm>
              <a:off x="-556918" y="3654898"/>
              <a:ext cx="12635039" cy="6647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571500" marR="0" lvl="0" indent="-5715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345C"/>
                </a:buClr>
                <a:buSzPts val="3000"/>
                <a:buFont typeface="Arial" panose="020B0604020202020204" pitchFamily="34" charset="0"/>
                <a:buChar char="•"/>
              </a:pPr>
              <a:r>
                <a:rPr lang="el-GR" sz="36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Να καταλάβετε πόσο έχει αλλάξει ο </a:t>
              </a:r>
              <a:r>
                <a:rPr lang="el-GR" sz="3600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Άρης στο πέρασμα του χρόνου</a:t>
              </a:r>
              <a:r>
                <a:rPr lang="en-US" sz="36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345C"/>
                </a:buClr>
                <a:buSzPts val="3600"/>
                <a:buFont typeface="Arial" panose="020B0604020202020204" pitchFamily="34" charset="0"/>
                <a:buChar char="•"/>
              </a:pPr>
              <a:r>
                <a:rPr lang="el-GR" sz="36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Να υποθέσετε πώς αυτό έχει επηρεάσει την </a:t>
              </a:r>
              <a:r>
                <a:rPr lang="el-GR" sz="3600" b="0" i="0" u="none" strike="noStrike" cap="none" dirty="0" err="1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κατοικησιμότητά</a:t>
              </a:r>
              <a:r>
                <a:rPr lang="el-GR" sz="36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 του</a:t>
              </a:r>
              <a:r>
                <a:rPr lang="en-US" sz="36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345C"/>
                </a:buClr>
                <a:buSzPts val="3600"/>
                <a:buFont typeface="Arial" panose="020B0604020202020204" pitchFamily="34" charset="0"/>
                <a:buChar char="•"/>
              </a:pPr>
              <a:r>
                <a:rPr lang="el-GR" sz="36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Να συμπεράνετε ποια εποχή στην ιστορία του Άρη ήταν πιο πιθανό να φιλοξενήσει ζωή.</a:t>
              </a:r>
              <a:endParaRPr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90099" y="-1461089"/>
            <a:ext cx="8044341" cy="11285933"/>
            <a:chOff x="0" y="0"/>
            <a:chExt cx="10725788" cy="15047910"/>
          </a:xfrm>
        </p:grpSpPr>
        <p:pic>
          <p:nvPicPr>
            <p:cNvPr id="107" name="Google Shape;107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538225">
              <a:off x="1374827" y="1654369"/>
              <a:ext cx="8741173" cy="4807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8116383"/>
              <a:ext cx="6931527" cy="69315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9" name="Google Shape;109;p3" descr="EU emblem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Europlanet logo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575930-2296-B04D-AD30-6C7716C028D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Mars Timeline</a:t>
            </a:r>
            <a:endParaRPr lang="en-GB" dirty="0">
              <a:effectLst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3427663" y="112871"/>
            <a:ext cx="15891757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l-GR" sz="70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Χρονοδιάγραμμα του Άρη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18" name="Google Shape;118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4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" name="Google Shape;120;p4"/>
          <p:cNvSpPr txBox="1"/>
          <p:nvPr/>
        </p:nvSpPr>
        <p:spPr>
          <a:xfrm>
            <a:off x="2922164" y="2794542"/>
            <a:ext cx="14186681" cy="650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93420" marR="0" lvl="1" indent="-3467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l-GR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Στη Γη;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3420" marR="0" lvl="1" indent="-3467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l-GR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Στον Άρη;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3420" marR="0" lvl="1" indent="-3467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BD4CD"/>
              </a:buClr>
              <a:buSzPts val="4200"/>
              <a:buFont typeface="Arial"/>
              <a:buChar char="•"/>
            </a:pPr>
            <a:r>
              <a:rPr lang="el-GR" sz="44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Εποχή προ του Νώε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3420" marR="0" lvl="1" indent="-3467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BD4CD"/>
              </a:buClr>
              <a:buSzPts val="4200"/>
              <a:buFont typeface="Arial"/>
              <a:buChar char="•"/>
            </a:pPr>
            <a:r>
              <a:rPr lang="el-GR" sz="44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Εποχή του Νώε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3420" marR="0" lvl="1" indent="-3467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BD4CD"/>
              </a:buClr>
              <a:buSzPts val="4200"/>
              <a:buFont typeface="Arial"/>
              <a:buChar char="•"/>
            </a:pPr>
            <a:r>
              <a:rPr lang="el-GR" sz="44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Εποχή της Εσπερίας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3420" marR="0" lvl="1" indent="-3467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BD4CD"/>
              </a:buClr>
              <a:buSzPts val="4200"/>
              <a:buFont typeface="Arial"/>
              <a:buChar char="•"/>
            </a:pPr>
            <a:r>
              <a:rPr lang="el-GR" sz="44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Εποχή της </a:t>
            </a:r>
            <a:r>
              <a:rPr lang="el-GR" sz="4400" b="0" i="0" u="none" strike="noStrike" cap="none" dirty="0" err="1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Αμαζονίας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2609697" y="1251319"/>
            <a:ext cx="15891757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l-GR" sz="48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Πώς μπορούμε να προσδιορίσουμε την ιστορία ενός πλανήτη από τότε που δημιουργήθηκε;</a:t>
            </a:r>
            <a:endParaRPr sz="4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4" descr="Illustration of Earth and Mar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76186" y="3023546"/>
            <a:ext cx="5884571" cy="5781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 descr="EU emblem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 descr="Europlanet logo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31" name="Google Shape;131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5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33;p5"/>
          <p:cNvSpPr txBox="1"/>
          <p:nvPr/>
        </p:nvSpPr>
        <p:spPr>
          <a:xfrm>
            <a:off x="-1" y="77281"/>
            <a:ext cx="18288001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1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4.5 - 4.1 </a:t>
            </a:r>
            <a:r>
              <a:rPr lang="el-GR" sz="7000" b="1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δισεκατομμύρια χρόνια πριν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l-GR" sz="70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Εποχή προ του Νώε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5528936" y="2572695"/>
            <a:ext cx="11376837" cy="754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l-GR" sz="44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Στην αρχή της εποχής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l-GR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Πυκνή ατμόσφαιρα διατηρούσε θερμότητ</a:t>
            </a:r>
            <a:r>
              <a:rPr lang="el-GR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l-GR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Μεγάλοι (καυτοί) ωκεανοί</a:t>
            </a: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l-GR" sz="44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Στο τέλος της εποχής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l-GR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Η ατμόσφαιρα έγινε αραιότερη</a:t>
            </a: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l-GR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Επομένως το νερό έγινε ψυχρότερο</a:t>
            </a: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BD4CD"/>
              </a:buClr>
              <a:buSzPts val="4200"/>
              <a:buFont typeface="Noto Sans Symbols"/>
              <a:buChar char="⮚"/>
            </a:pPr>
            <a:r>
              <a:rPr lang="el-GR" sz="4200" b="0" i="0" u="none" strike="noStrike" cap="none" dirty="0">
                <a:solidFill>
                  <a:srgbClr val="6BD4CD"/>
                </a:solidFill>
                <a:latin typeface="Arimo"/>
                <a:ea typeface="Arimo"/>
                <a:cs typeface="Arimo"/>
                <a:sym typeface="Arimo"/>
              </a:rPr>
              <a:t>Θα μπορούσε να υπάρξει ζωή σε αυτό το νερό;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5" descr="EU emblem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Europlanet logo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llustration of Mars with water">
            <a:extLst>
              <a:ext uri="{FF2B5EF4-FFF2-40B4-BE49-F238E27FC236}">
                <a16:creationId xmlns:a16="http://schemas.microsoft.com/office/drawing/2014/main" id="{CB9D4E11-6B7F-D54D-8151-426715634D8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92" y="2247931"/>
            <a:ext cx="5791138" cy="5791138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596179-E3F9-FC41-93F6-74F48AB0419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Pre-Noachian Era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/>
          <p:nvPr/>
        </p:nvSpPr>
        <p:spPr>
          <a:xfrm>
            <a:off x="337397" y="111723"/>
            <a:ext cx="17334691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l-GR" sz="70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Τι συμβαίνει στο νερό του Άρη χωρίς ατμόσφαιρα;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 descr="Text box: Click button to play video"/>
          <p:cNvSpPr txBox="1"/>
          <p:nvPr/>
        </p:nvSpPr>
        <p:spPr>
          <a:xfrm>
            <a:off x="337392" y="2245522"/>
            <a:ext cx="17334696" cy="7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00"/>
              </a:lnSpc>
              <a:buSzPts val="3800"/>
            </a:pPr>
            <a:r>
              <a:rPr lang="el-GR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Κάντε κλικ στο παρακάτω εικονίδιο για να δείτε το βίντεο</a:t>
            </a:r>
            <a:r>
              <a:rPr lang="en-US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7398" y="3857625"/>
            <a:ext cx="17334696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16065"/>
            <a:ext cx="18288001" cy="7170935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3066" y="1612738"/>
            <a:ext cx="2924935" cy="11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77164" y="1612738"/>
            <a:ext cx="1917549" cy="776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 descr="EU emblem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" descr="Europlanet logo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 descr="Click button to play video"/>
          <p:cNvSpPr txBox="1"/>
          <p:nvPr/>
        </p:nvSpPr>
        <p:spPr>
          <a:xfrm>
            <a:off x="6202100" y="5006500"/>
            <a:ext cx="6052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 descr="Click button to show video">
            <a:hlinkClick r:id="rId7"/>
            <a:extLst>
              <a:ext uri="{FF2B5EF4-FFF2-40B4-BE49-F238E27FC236}">
                <a16:creationId xmlns:a16="http://schemas.microsoft.com/office/drawing/2014/main" id="{4E707F7E-6912-B243-B2FA-F17026E61D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31" t="34506" r="27781" b="33472"/>
          <a:stretch/>
        </p:blipFill>
        <p:spPr>
          <a:xfrm>
            <a:off x="7055879" y="4590103"/>
            <a:ext cx="4176236" cy="4222857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15E981-DDE2-AB4C-A0EC-28490FEBF47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Happens</a:t>
            </a:r>
            <a:r>
              <a:rPr lang="en-US" baseline="0" dirty="0"/>
              <a:t> to Water on Mars Without an Atmosphere?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/>
          <p:nvPr/>
        </p:nvSpPr>
        <p:spPr>
          <a:xfrm>
            <a:off x="3427663" y="490537"/>
            <a:ext cx="15891757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l-GR" sz="700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Σκεφτείτε σε ομάδες</a:t>
            </a:r>
            <a:r>
              <a:rPr lang="en-US" sz="700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57" name="Google Shape;157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7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9" name="Google Shape;159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 txBox="1"/>
          <p:nvPr/>
        </p:nvSpPr>
        <p:spPr>
          <a:xfrm>
            <a:off x="574157" y="1722377"/>
            <a:ext cx="14779257" cy="675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3420" marR="0" lvl="1" indent="-3467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l-GR" sz="5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Πώς θα μπορούσε να επηρεαστεί το σώμα σας στον Άρη;</a:t>
            </a:r>
            <a:endParaRPr sz="5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3420" marR="0" lvl="1" indent="-3467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BD4CD"/>
              </a:buClr>
              <a:buSzPts val="4200"/>
              <a:buFont typeface="Arial"/>
              <a:buChar char="•"/>
            </a:pPr>
            <a:r>
              <a:rPr lang="en-US" sz="54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l-GR" sz="54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Θυμηθείτε ότι το σώμα σας αποτελείται από </a:t>
            </a:r>
            <a:r>
              <a:rPr lang="en-US" sz="54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70% </a:t>
            </a:r>
            <a:r>
              <a:rPr lang="el-GR" sz="54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νερό</a:t>
            </a:r>
            <a:r>
              <a:rPr lang="en-US" sz="54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!)</a:t>
            </a:r>
            <a:endParaRPr sz="5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0" i="0" u="none" strike="noStrike" cap="none" dirty="0">
              <a:solidFill>
                <a:srgbClr val="6BD4C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3420" marR="0" lvl="1" indent="-3467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l-GR" sz="5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Τι μπορούμε να κάνουμε για να το αποφύγουμε;</a:t>
            </a:r>
            <a:endParaRPr sz="5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7" descr="Illustration of astronaut in space sui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59330" y="4515717"/>
            <a:ext cx="265919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" descr="EU emblem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7" descr="Europlanet logo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0B6C7F-610F-3440-B7E2-E777C2581F7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Group</a:t>
            </a:r>
            <a:r>
              <a:rPr lang="en-US" baseline="0" dirty="0"/>
              <a:t> exercise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70" name="Google Shape;170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Google Shape;171;p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8"/>
          <p:cNvSpPr txBox="1"/>
          <p:nvPr/>
        </p:nvSpPr>
        <p:spPr>
          <a:xfrm>
            <a:off x="-1" y="105064"/>
            <a:ext cx="18288001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1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4.1 - 3.7 </a:t>
            </a:r>
            <a:r>
              <a:rPr lang="el-GR" sz="7000" b="1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δισεκατομμύρια χρόνια πριν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l-GR" sz="70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Εποχή του Νώε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 txBox="1"/>
          <p:nvPr/>
        </p:nvSpPr>
        <p:spPr>
          <a:xfrm>
            <a:off x="6889898" y="2571577"/>
            <a:ext cx="10989287" cy="663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l-GR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Έντονα ηφαιστειακά φαινόμενα</a:t>
            </a:r>
            <a:r>
              <a:rPr lang="el-GR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l-GR"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l-GR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Οι εκρήξεις ανέβασαν τη θερμοκρασία του πλανήτη εκλύοντας τέφρα και αέρια στην ατμόσφαιρα.</a:t>
            </a:r>
            <a:endParaRPr lang="el-GR"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l-GR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Σχηματίστηκαν λίμνες σε πολλές λεκάνες απορροής και κρατήρες.</a:t>
            </a:r>
            <a:endParaRPr lang="el-GR"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BD4CD"/>
              </a:buClr>
              <a:buSzPts val="4200"/>
              <a:buFont typeface="Arial"/>
              <a:buChar char="•"/>
            </a:pPr>
            <a:r>
              <a:rPr lang="el-GR" sz="440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Πώς ήταν αυτές οι ηφαιστειακές περιοχές;</a:t>
            </a:r>
            <a:endParaRPr lang="el-GR"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8" descr="Illustration of erupting volcano"/>
          <p:cNvPicPr preferRelativeResize="0"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481" y="2571578"/>
            <a:ext cx="6005259" cy="576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8" descr="EU emblem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8" descr="Europlanet logo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F9EC71-21C4-EB4F-90DD-C7CED7F1387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Noachian Era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82" name="Google Shape;182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9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4" name="Google Shape;184;p9" descr="Image of Tharsis region on Ma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69530" y="1518910"/>
            <a:ext cx="8006090" cy="800609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9"/>
          <p:cNvSpPr txBox="1"/>
          <p:nvPr/>
        </p:nvSpPr>
        <p:spPr>
          <a:xfrm>
            <a:off x="0" y="214990"/>
            <a:ext cx="18288001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l-GR" sz="7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Περιοχή της </a:t>
            </a:r>
            <a:r>
              <a:rPr lang="el-GR" sz="70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Θαρσίδος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9" descr="Volcano illustration"/>
          <p:cNvPicPr preferRelativeResize="0"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815" y="2779937"/>
            <a:ext cx="41148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9" descr="Volcano illustration"/>
          <p:cNvPicPr preferRelativeResize="0"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1578" y="2779937"/>
            <a:ext cx="41148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9" descr="EU emblem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9" descr="Europlanet logo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3E295F-275F-2345-AFE9-38746B30DE8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/>
              <a:t>Tharsis</a:t>
            </a:r>
            <a:r>
              <a:rPr lang="en-US" dirty="0"/>
              <a:t> region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0" descr="Danakil Depression"/>
          <p:cNvPicPr preferRelativeResize="0"/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658"/>
          <a:stretch/>
        </p:blipFill>
        <p:spPr>
          <a:xfrm>
            <a:off x="13163550" y="5205413"/>
            <a:ext cx="5124450" cy="509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0" descr="Danakil Depression"/>
          <p:cNvPicPr preferRelativeResize="0"/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465"/>
          <a:stretch/>
        </p:blipFill>
        <p:spPr>
          <a:xfrm>
            <a:off x="7943850" y="0"/>
            <a:ext cx="512445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0" descr="Danakil Depression"/>
          <p:cNvPicPr preferRelativeResize="0"/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944"/>
          <a:stretch/>
        </p:blipFill>
        <p:spPr>
          <a:xfrm flipH="1">
            <a:off x="13163550" y="0"/>
            <a:ext cx="5124450" cy="509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0"/>
          <p:cNvSpPr txBox="1"/>
          <p:nvPr/>
        </p:nvSpPr>
        <p:spPr>
          <a:xfrm>
            <a:off x="282826" y="4108349"/>
            <a:ext cx="7258438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4400"/>
              <a:buFont typeface="Arial" panose="020B0604020202020204" pitchFamily="34" charset="0"/>
              <a:buChar char="•"/>
            </a:pPr>
            <a:r>
              <a:rPr lang="el-GR" sz="44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Μπορεί να χρησιμοποιηθεί </a:t>
            </a:r>
            <a:r>
              <a:rPr lang="el-GR" sz="4400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ως αντίστοιχο παράδειγμα ηφαιστειακών περιοχών του Άρη, όπως η περιοχή της </a:t>
            </a:r>
            <a:r>
              <a:rPr lang="el-GR" sz="4400" dirty="0" err="1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Θαρσίδος</a:t>
            </a:r>
            <a:r>
              <a:rPr lang="el-GR" sz="4400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 txBox="1"/>
          <p:nvPr/>
        </p:nvSpPr>
        <p:spPr>
          <a:xfrm>
            <a:off x="282826" y="659728"/>
            <a:ext cx="8062771" cy="288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l-GR" sz="7200" b="1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Βύθισμα </a:t>
            </a:r>
            <a:r>
              <a:rPr lang="el-GR" sz="7200" b="1" i="0" u="none" strike="noStrike" cap="none" dirty="0" err="1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Ντανακίλ</a:t>
            </a:r>
            <a:r>
              <a:rPr lang="en-US" sz="7200" b="1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720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Αιθιοπία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0" descr="Europlanet logo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16;p11" descr="EU emblem">
            <a:extLst>
              <a:ext uri="{FF2B5EF4-FFF2-40B4-BE49-F238E27FC236}">
                <a16:creationId xmlns:a16="http://schemas.microsoft.com/office/drawing/2014/main" id="{0238B318-DF54-E74B-ABDB-26BEDAC842D2}"/>
              </a:ext>
            </a:extLst>
          </p:cNvPr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1B876B-FC23-EF4E-9097-2842D08BD8B6}"/>
              </a:ext>
            </a:extLst>
          </p:cNvPr>
          <p:cNvSpPr txBox="1"/>
          <p:nvPr/>
        </p:nvSpPr>
        <p:spPr>
          <a:xfrm>
            <a:off x="15150193" y="54766"/>
            <a:ext cx="3233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err="1">
                <a:solidFill>
                  <a:schemeClr val="bg1"/>
                </a:solidFill>
              </a:rPr>
              <a:t>Πηγ</a:t>
            </a:r>
            <a:r>
              <a:rPr lang="en-US" sz="1200" dirty="0" err="1">
                <a:solidFill>
                  <a:schemeClr val="bg1"/>
                </a:solidFill>
              </a:rPr>
              <a:t>έ</a:t>
            </a:r>
            <a:r>
              <a:rPr lang="el-GR" sz="1200" dirty="0">
                <a:solidFill>
                  <a:schemeClr val="bg1"/>
                </a:solidFill>
              </a:rPr>
              <a:t>ς εικόνων</a:t>
            </a:r>
            <a:r>
              <a:rPr lang="en-US" sz="1200" dirty="0">
                <a:solidFill>
                  <a:schemeClr val="bg1"/>
                </a:solidFill>
              </a:rPr>
              <a:t>: EPN-24, Barbara </a:t>
            </a:r>
            <a:r>
              <a:rPr lang="en-US" sz="1200" dirty="0" err="1">
                <a:solidFill>
                  <a:schemeClr val="bg1"/>
                </a:solidFill>
              </a:rPr>
              <a:t>Cavalazzi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496BA8-97E6-F44B-B288-BE67F101036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Danakil Depression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622</Words>
  <Application>Microsoft Macintosh PowerPoint</Application>
  <PresentationFormat>Custom</PresentationFormat>
  <Paragraphs>97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Arimo</vt:lpstr>
      <vt:lpstr>Calibri</vt:lpstr>
      <vt:lpstr>Noto Sans Symbols</vt:lpstr>
      <vt:lpstr>Office Theme</vt:lpstr>
      <vt:lpstr>A Brief History of Mars</vt:lpstr>
      <vt:lpstr>Objectives</vt:lpstr>
      <vt:lpstr>Mars Timeline</vt:lpstr>
      <vt:lpstr>Pre-Noachian Era </vt:lpstr>
      <vt:lpstr>What Happens to Water on Mars Without an Atmosphere?</vt:lpstr>
      <vt:lpstr>Group exercise</vt:lpstr>
      <vt:lpstr>Noachian Era</vt:lpstr>
      <vt:lpstr>Tharsis region</vt:lpstr>
      <vt:lpstr>Danakil Depression</vt:lpstr>
      <vt:lpstr>Hesperian Era</vt:lpstr>
      <vt:lpstr>Amazonian Era</vt:lpstr>
      <vt:lpstr>Habitability</vt:lpstr>
      <vt:lpstr>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Anita Heward</cp:lastModifiedBy>
  <cp:revision>30</cp:revision>
  <dcterms:created xsi:type="dcterms:W3CDTF">2006-08-16T00:00:00Z</dcterms:created>
  <dcterms:modified xsi:type="dcterms:W3CDTF">2021-10-27T15:02:54Z</dcterms:modified>
</cp:coreProperties>
</file>