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vFjujqyMSgp6SWi3sfX0qjt4+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240"/>
    <p:restoredTop sz="86472"/>
  </p:normalViewPr>
  <p:slideViewPr>
    <p:cSldViewPr snapToGrid="0">
      <p:cViewPr varScale="1">
        <p:scale>
          <a:sx n="38" d="100"/>
          <a:sy n="38" d="100"/>
        </p:scale>
        <p:origin x="208" y="1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•Less impacts with global geological activity was slowing down.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•Volcanoes erupted Sulphur dioxide and water, making the surface acidic.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•Climate became colder and much of the water probably became locked up as permafrost or subsurface ice.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•Lots of volcanism in Tharsis Region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•Planet warmed as volcanic eruptions poured ash and gases into the atmosphere.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•Clouds probably developed and precipitation rained to the ground, forming lakes in many basins and craters.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hyperlink" Target="https://www.youtube.com/watch?v=V2X3rW53Yi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3200400" y="5469009"/>
            <a:ext cx="118872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Была ли Красная планета обитаема?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3460994" y="3908741"/>
            <a:ext cx="1108605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lang="ru-RU" sz="8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Краткая история Марса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" descr="Europlanet logo"/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</p:sp>
      <p:pic>
        <p:nvPicPr>
          <p:cNvPr id="95" name="Google Shape;9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6F7E78-A43B-504A-81BA-1A604F4E0218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0848AB-F40F-D849-9BCA-CC5515EC8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Brief History of Mars</a:t>
            </a:r>
            <a:endParaRPr lang="en-GB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11" name="Google Shape;211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11"/>
          <p:cNvSpPr txBox="1"/>
          <p:nvPr/>
        </p:nvSpPr>
        <p:spPr>
          <a:xfrm>
            <a:off x="0" y="285748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3.7 - 2.9 </a:t>
            </a:r>
            <a:r>
              <a:rPr lang="ru-RU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млрд лет назад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ru-RU" sz="6999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Гесперийский</a:t>
            </a:r>
            <a:r>
              <a:rPr lang="ru-RU" sz="6999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период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7903291" y="3182742"/>
            <a:ext cx="9747494" cy="568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Меньше геологической активности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>
              <a:lnSpc>
                <a:spcPct val="140000"/>
              </a:lnSpc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Вулканы извергали двуокись серы и воду, делая поверхность кислой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Более холодный климат.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>
              <a:lnSpc>
                <a:spcPct val="140000"/>
              </a:lnSpc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Большая часть воды стала вечной мерзлотой или подземным льдом.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1" descr="Illustration of hot and co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9786" y="3477061"/>
            <a:ext cx="4574045" cy="457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A92C9E-6262-EA4B-8EA1-77908BD6674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Hesperian Era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23" name="Google Shape;223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2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2"/>
          <p:cNvSpPr txBox="1"/>
          <p:nvPr/>
        </p:nvSpPr>
        <p:spPr>
          <a:xfrm>
            <a:off x="0" y="285748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2.9 </a:t>
            </a:r>
            <a:r>
              <a:rPr lang="ru-RU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млрд лет назад – наши дни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ru-RU" sz="6999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Амазонийский</a:t>
            </a:r>
            <a:r>
              <a:rPr lang="ru-RU" sz="6999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период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7038045" y="2894300"/>
            <a:ext cx="10321647" cy="568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Последний период истории Марса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Он длится не меньше половины всей истории планеты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>
              <a:lnSpc>
                <a:spcPct val="140000"/>
              </a:lnSpc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Сегодня поверхность </a:t>
            </a: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Марса холодна и покрыта ядовитыми солями и ультрафиолетовым излучением!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2" descr="Illustration of Mars rover"/>
          <p:cNvPicPr preferRelativeResize="0"/>
          <p:nvPr/>
        </p:nvPicPr>
        <p:blipFill>
          <a:blip r:embed="rId4"/>
          <a:srcRect/>
          <a:stretch/>
        </p:blipFill>
        <p:spPr>
          <a:xfrm>
            <a:off x="191386" y="3186069"/>
            <a:ext cx="6846659" cy="455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CF379D-7578-944F-B76F-D8DA5F2EA0E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Amazonian Era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35" name="Google Shape;23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3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13"/>
          <p:cNvSpPr txBox="1"/>
          <p:nvPr/>
        </p:nvSpPr>
        <p:spPr>
          <a:xfrm>
            <a:off x="0" y="285748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Обитаемость</a:t>
            </a:r>
            <a:endParaRPr sz="7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 прошлом и настоящем</a:t>
            </a:r>
            <a:r>
              <a:rPr lang="en-US" sz="7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1321899" y="3102682"/>
            <a:ext cx="15771355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ru-RU" sz="48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К</a:t>
            </a:r>
            <a:r>
              <a:rPr lang="ru-RU" sz="4800" b="0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акой период истории Марса, на ваш взгляд, мог бы лучше всего поддержать зарождение жизни? </a:t>
            </a:r>
            <a:endParaRPr sz="4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ru-RU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Почему? Объясните в группах</a:t>
            </a: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3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llustration of Mars and microbes">
            <a:extLst>
              <a:ext uri="{FF2B5EF4-FFF2-40B4-BE49-F238E27FC236}">
                <a16:creationId xmlns:a16="http://schemas.microsoft.com/office/drawing/2014/main" id="{5D9621D3-D64F-1D42-96B3-6F3CFE0B8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285" y="4260340"/>
            <a:ext cx="5185974" cy="5185974"/>
          </a:xfrm>
          <a:prstGeom prst="rect">
            <a:avLst/>
          </a:prstGeom>
        </p:spPr>
      </p:pic>
      <p:pic>
        <p:nvPicPr>
          <p:cNvPr id="239" name="Google Shape;239;p13" descr="Microbe illustration"/>
          <p:cNvPicPr preferRelativeResize="0"/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 rot="21370846">
            <a:off x="12122659" y="5528998"/>
            <a:ext cx="2303725" cy="208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39;p13" descr="Microbe illustration">
            <a:extLst>
              <a:ext uri="{FF2B5EF4-FFF2-40B4-BE49-F238E27FC236}">
                <a16:creationId xmlns:a16="http://schemas.microsoft.com/office/drawing/2014/main" id="{DF5CC539-C077-214A-8C9A-FE3367914594}"/>
              </a:ext>
            </a:extLst>
          </p:cNvPr>
          <p:cNvPicPr preferRelativeResize="0"/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 rot="21370846">
            <a:off x="13551684" y="5347059"/>
            <a:ext cx="1183982" cy="112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9;p13" descr="Microbe illustration">
            <a:extLst>
              <a:ext uri="{FF2B5EF4-FFF2-40B4-BE49-F238E27FC236}">
                <a16:creationId xmlns:a16="http://schemas.microsoft.com/office/drawing/2014/main" id="{B75AF945-464D-0A49-A9F9-248E0348B0AE}"/>
              </a:ext>
            </a:extLst>
          </p:cNvPr>
          <p:cNvPicPr preferRelativeResize="0"/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 rot="21370846">
            <a:off x="13901267" y="6399391"/>
            <a:ext cx="1183982" cy="1127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E3C06B-65C2-7F40-B987-CDB49B41C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Habitability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 descr="Image of surface of Mars"/>
          <p:cNvPicPr preferRelativeResize="0"/>
          <p:nvPr/>
        </p:nvPicPr>
        <p:blipFill rotWithShape="1">
          <a:blip r:embed="rId3">
            <a:alphaModFix/>
          </a:blip>
          <a:srcRect l="20731" t="27344" r="38548" b="778"/>
          <a:stretch/>
        </p:blipFill>
        <p:spPr>
          <a:xfrm>
            <a:off x="6414208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50" name="Google Shape;250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1" name="Google Shape;251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2" name="Google Shape;252;p14" descr="Image of surface of Mars"/>
          <p:cNvPicPr preferRelativeResize="0"/>
          <p:nvPr/>
        </p:nvPicPr>
        <p:blipFill rotWithShape="1">
          <a:blip r:embed="rId5">
            <a:alphaModFix/>
          </a:blip>
          <a:srcRect l="32762" t="4624" r="39927" b="31102"/>
          <a:stretch/>
        </p:blipFill>
        <p:spPr>
          <a:xfrm>
            <a:off x="13887450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 descr="Image of DNA"/>
          <p:cNvPicPr preferRelativeResize="0"/>
          <p:nvPr/>
        </p:nvPicPr>
        <p:blipFill rotWithShape="1">
          <a:blip r:embed="rId6">
            <a:alphaModFix/>
          </a:blip>
          <a:srcRect l="25656" r="31851"/>
          <a:stretch/>
        </p:blipFill>
        <p:spPr>
          <a:xfrm>
            <a:off x="10147645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55" name="Google Shape;255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6" name="Google Shape;25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" name="Google Shape;25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58" name="Google Shape;25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9" name="Google Shape;259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0" name="Google Shape;26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2712644"/>
            <a:chOff x="0" y="-28575"/>
            <a:chExt cx="3573877" cy="3616858"/>
          </a:xfrm>
        </p:grpSpPr>
        <p:sp>
          <p:nvSpPr>
            <p:cNvPr id="262" name="Google Shape;262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4" descr="Understand how Mars has changed over time"/>
            <p:cNvSpPr txBox="1"/>
            <p:nvPr/>
          </p:nvSpPr>
          <p:spPr>
            <a:xfrm>
              <a:off x="0" y="1002961"/>
              <a:ext cx="3548477" cy="2585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Понимать, как Марс менялся за свою историю</a:t>
              </a:r>
              <a:r>
                <a:rPr lang="en-US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712644"/>
            <a:chOff x="0" y="-28575"/>
            <a:chExt cx="3573877" cy="3616858"/>
          </a:xfrm>
        </p:grpSpPr>
        <p:sp>
          <p:nvSpPr>
            <p:cNvPr id="265" name="Google Shape;265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4" descr="Hypothesise how this has affected accessibility"/>
            <p:cNvSpPr txBox="1"/>
            <p:nvPr/>
          </p:nvSpPr>
          <p:spPr>
            <a:xfrm>
              <a:off x="0" y="1002961"/>
              <a:ext cx="3548477" cy="2585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Обсуждать, как это повлияло на его обитаемость</a:t>
              </a:r>
              <a:r>
                <a:rPr lang="en-US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3173694"/>
            <a:chOff x="0" y="-28575"/>
            <a:chExt cx="3573877" cy="4231589"/>
          </a:xfrm>
        </p:grpSpPr>
        <p:sp>
          <p:nvSpPr>
            <p:cNvPr id="268" name="Google Shape;268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4" descr="Draw a conclusion as to which era was most habitable."/>
            <p:cNvSpPr txBox="1"/>
            <p:nvPr/>
          </p:nvSpPr>
          <p:spPr>
            <a:xfrm>
              <a:off x="0" y="755919"/>
              <a:ext cx="3548477" cy="3447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Делать выводы: какой период был </a:t>
              </a:r>
              <a:r>
                <a:rPr lang="ru-RU" sz="28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пригоден для </a:t>
              </a:r>
              <a:r>
                <a:rPr lang="ru-RU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жизни</a:t>
              </a:r>
              <a:r>
                <a:rPr lang="en-US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4" descr="Text box: Recap"/>
          <p:cNvGrpSpPr/>
          <p:nvPr/>
        </p:nvGrpSpPr>
        <p:grpSpPr>
          <a:xfrm>
            <a:off x="1374422" y="6595625"/>
            <a:ext cx="4726844" cy="3359944"/>
            <a:chOff x="-783719" y="-9525"/>
            <a:chExt cx="6302459" cy="4479925"/>
          </a:xfrm>
        </p:grpSpPr>
        <p:sp>
          <p:nvSpPr>
            <p:cNvPr id="271" name="Google Shape;271;p14"/>
            <p:cNvSpPr txBox="1"/>
            <p:nvPr/>
          </p:nvSpPr>
          <p:spPr>
            <a:xfrm>
              <a:off x="-783719" y="-9525"/>
              <a:ext cx="6302458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ru-RU" sz="7000" b="0" i="0" u="none" strike="noStrike" cap="none" dirty="0">
                  <a:solidFill>
                    <a:srgbClr val="E2EDF1"/>
                  </a:solidFill>
                  <a:latin typeface="Calibri"/>
                  <a:ea typeface="Calibri"/>
                  <a:cs typeface="Calibri"/>
                  <a:sym typeface="Calibri"/>
                </a:rPr>
                <a:t>Повторение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0" y="2229274"/>
              <a:ext cx="5518740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Теперь мы можем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4" name="Google Shape;274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889D9C-B999-2342-A445-FBF04B4202C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AE6F4F-73AE-B947-8479-398E271614E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GB" dirty="0">
              <a:effectLst/>
            </a:endParaRPr>
          </a:p>
        </p:txBody>
      </p:sp>
      <p:sp>
        <p:nvSpPr>
          <p:cNvPr id="101" name="Google Shape;10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699" y="1028700"/>
            <a:ext cx="9633857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62004" y="1025880"/>
            <a:ext cx="9476280" cy="8233830"/>
            <a:chOff x="-657889" y="-291593"/>
            <a:chExt cx="12635039" cy="10978438"/>
          </a:xfrm>
        </p:grpSpPr>
        <p:sp>
          <p:nvSpPr>
            <p:cNvPr id="103" name="Google Shape;103;p3"/>
            <p:cNvSpPr txBox="1"/>
            <p:nvPr/>
          </p:nvSpPr>
          <p:spPr>
            <a:xfrm>
              <a:off x="-556918" y="-291593"/>
              <a:ext cx="10254073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ru-RU" sz="70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Задачи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-556918" y="1530541"/>
              <a:ext cx="10254077" cy="1013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К концу этого урока вы будете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-657889" y="2930877"/>
              <a:ext cx="12635039" cy="7755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ru-RU" sz="3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Понимать, как Марс менялся за время своей истории</a:t>
              </a:r>
              <a:r>
                <a:rPr lang="en-US" sz="3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600"/>
                <a:buFont typeface="Arial" panose="020B0604020202020204" pitchFamily="34" charset="0"/>
                <a:buChar char="•"/>
              </a:pPr>
              <a:r>
                <a:rPr lang="ru-RU" sz="3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Рассуждать, как это повлияло на его обитаемость.</a:t>
              </a:r>
              <a:endParaRPr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600"/>
                <a:buFont typeface="Arial" panose="020B0604020202020204" pitchFamily="34" charset="0"/>
                <a:buChar char="•"/>
              </a:pPr>
              <a:r>
                <a:rPr lang="ru-RU" sz="3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Делать выводы о том, какой период в истории Марса мог помочь зарождению жизни на планете.</a:t>
              </a:r>
              <a:endParaRPr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7" name="Google Shape;107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575930-2296-B04D-AD30-6C7716C028D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Mars Timeline</a:t>
            </a:r>
            <a:endParaRPr lang="en-GB" dirty="0">
              <a:effectLst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3427663" y="197931"/>
            <a:ext cx="1589175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Хронология истории Марса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8" name="Google Shape;118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4"/>
          <p:cNvSpPr txBox="1"/>
          <p:nvPr/>
        </p:nvSpPr>
        <p:spPr>
          <a:xfrm>
            <a:off x="2922164" y="2581892"/>
            <a:ext cx="14186681" cy="650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endParaRPr lang="ru-RU" sz="4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 Земле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 Марсе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До-</a:t>
            </a:r>
            <a:r>
              <a:rPr lang="ru-RU" sz="44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Нойский</a:t>
            </a:r>
            <a:r>
              <a:rPr lang="ru-RU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период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Нойский</a:t>
            </a:r>
            <a:r>
              <a:rPr lang="ru-RU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период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Гесперийский</a:t>
            </a:r>
            <a:r>
              <a:rPr lang="ru-RU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период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Амазонийский</a:t>
            </a:r>
            <a:r>
              <a:rPr lang="ru-RU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период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609697" y="1425629"/>
            <a:ext cx="15891757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Как можно составить историю планеты с момента ее формирования? </a:t>
            </a: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 descr="Illustration of Earth and Ma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6186" y="3023546"/>
            <a:ext cx="5884571" cy="578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EU embl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Europlane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1" name="Google Shape;131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5"/>
          <p:cNvSpPr txBox="1"/>
          <p:nvPr/>
        </p:nvSpPr>
        <p:spPr>
          <a:xfrm>
            <a:off x="-1" y="77281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4.5 - 4.1 </a:t>
            </a:r>
            <a:r>
              <a:rPr lang="ru-RU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млрд лет назад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70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ru-RU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-RU" sz="70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Нойский</a:t>
            </a:r>
            <a:r>
              <a:rPr lang="ru-RU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период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6953912" y="2480689"/>
            <a:ext cx="11142702" cy="659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Начало периода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Плотная атмосфера, сохраняющая тепло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Огромные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очень горячие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!) </a:t>
            </a: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океаны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Конец периода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Атмосфера становится тоньше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Поэтому вода охлаждается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Noto Sans Symbols"/>
              <a:buChar char="⮚"/>
            </a:pPr>
            <a:r>
              <a:rPr lang="ru-RU" sz="4200" dirty="0">
                <a:solidFill>
                  <a:srgbClr val="6BD4CD"/>
                </a:solidFill>
                <a:latin typeface="Arimo"/>
                <a:ea typeface="Arimo"/>
                <a:cs typeface="Arimo"/>
                <a:sym typeface="Arimo"/>
              </a:rPr>
              <a:t>Появится ли в этой воде жизнь</a:t>
            </a:r>
            <a:r>
              <a:rPr lang="en-US" sz="4200" b="0" i="0" u="none" strike="noStrike" cap="none" dirty="0">
                <a:solidFill>
                  <a:srgbClr val="6BD4CD"/>
                </a:solidFill>
                <a:latin typeface="Arimo"/>
                <a:ea typeface="Arimo"/>
                <a:cs typeface="Arimo"/>
                <a:sym typeface="Arimo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llustration of Mars with water">
            <a:extLst>
              <a:ext uri="{FF2B5EF4-FFF2-40B4-BE49-F238E27FC236}">
                <a16:creationId xmlns:a16="http://schemas.microsoft.com/office/drawing/2014/main" id="{CB9D4E11-6B7F-D54D-8151-426715634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972" y="2247931"/>
            <a:ext cx="5791138" cy="5791138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596179-E3F9-FC41-93F6-74F48AB0419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Pre-Noachian Era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/>
        </p:nvSpPr>
        <p:spPr>
          <a:xfrm>
            <a:off x="337397" y="111723"/>
            <a:ext cx="1733469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Что произойдет с водой на Марсе без атмосферы?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 descr="Text box: Click button to play video"/>
          <p:cNvSpPr txBox="1"/>
          <p:nvPr/>
        </p:nvSpPr>
        <p:spPr>
          <a:xfrm>
            <a:off x="337392" y="2245522"/>
            <a:ext cx="1733469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ru-RU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Нажмите на кнопку, чтобы запустить видео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 descr="Click button to play video"/>
          <p:cNvSpPr txBox="1"/>
          <p:nvPr/>
        </p:nvSpPr>
        <p:spPr>
          <a:xfrm>
            <a:off x="6202100" y="5006500"/>
            <a:ext cx="6052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Click button to show video">
            <a:hlinkClick r:id="rId7"/>
            <a:extLst>
              <a:ext uri="{FF2B5EF4-FFF2-40B4-BE49-F238E27FC236}">
                <a16:creationId xmlns:a16="http://schemas.microsoft.com/office/drawing/2014/main" id="{4E707F7E-6912-B243-B2FA-F17026E61D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5E981-DDE2-AB4C-A0EC-28490FEBF4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</a:t>
            </a:r>
            <a:r>
              <a:rPr lang="en-US" baseline="0" dirty="0"/>
              <a:t> to Water on Mars Without an Atmosphere?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/>
        </p:nvSpPr>
        <p:spPr>
          <a:xfrm>
            <a:off x="3427663" y="490537"/>
            <a:ext cx="1589175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Работая в группах, обсудите</a:t>
            </a:r>
            <a:r>
              <a:rPr lang="en-US" sz="700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7" name="Google Shape;157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" name="Google Shape;159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1743025" y="1528459"/>
            <a:ext cx="14186681" cy="675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5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Что может случится с вашим телом на Марсе</a:t>
            </a:r>
            <a:r>
              <a:rPr lang="en-US" sz="5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5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n-US" sz="5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5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Помните, что тело на </a:t>
            </a:r>
            <a:r>
              <a:rPr lang="en-US" sz="5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70% </a:t>
            </a:r>
            <a:r>
              <a:rPr lang="ru-RU" sz="5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состоит из воды</a:t>
            </a:r>
            <a:r>
              <a:rPr lang="en-US" sz="5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!)</a:t>
            </a:r>
            <a:endParaRPr lang="ru-RU" sz="5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ru-RU" sz="5400" b="0" i="0" u="none" strike="noStrike" cap="none" dirty="0">
              <a:solidFill>
                <a:srgbClr val="6BD4C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en-DE" sz="5400" b="0" i="0" u="none" strike="noStrike" cap="none" dirty="0">
              <a:solidFill>
                <a:srgbClr val="6BD4C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5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Что можно сделать, чтобы избежать этого? </a:t>
            </a:r>
            <a:endParaRPr lang="ru-RU" sz="5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7" descr="Illustration of astronaut in space su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04170" y="3837967"/>
            <a:ext cx="265919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EU embl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 descr="Europlane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0B6C7F-610F-3440-B7E2-E777C2581F7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Group</a:t>
            </a:r>
            <a:r>
              <a:rPr lang="en-US" baseline="0" dirty="0"/>
              <a:t> exercise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0" name="Google Shape;170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8"/>
          <p:cNvSpPr txBox="1"/>
          <p:nvPr/>
        </p:nvSpPr>
        <p:spPr>
          <a:xfrm>
            <a:off x="-1" y="105064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4.1 - 3.7 </a:t>
            </a:r>
            <a:r>
              <a:rPr lang="ru-RU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млрд лет назад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70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Нойский</a:t>
            </a:r>
            <a:r>
              <a:rPr lang="ru-RU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период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7943386" y="2571577"/>
            <a:ext cx="9935799" cy="663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звержения вулканов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Извержения согрели планету, выбрасывая пепел и газы в атмосферу </a:t>
            </a: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 котловинах и кратерах образовались озера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ru-RU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Как выглядели эти вулканические регионы</a:t>
            </a:r>
            <a:r>
              <a:rPr lang="en-US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8" descr="Illustration of erupting volcano"/>
          <p:cNvPicPr preferRelativeResize="0"/>
          <p:nvPr/>
        </p:nvPicPr>
        <p:blipFill>
          <a:blip r:embed="rId4"/>
          <a:srcRect/>
          <a:stretch/>
        </p:blipFill>
        <p:spPr>
          <a:xfrm>
            <a:off x="1058481" y="2571578"/>
            <a:ext cx="6005259" cy="576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F9EC71-21C4-EB4F-90DD-C7CED7F13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Noachian Era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2" name="Google Shape;182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9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4" name="Google Shape;184;p9" descr="Image of Tharsis region on Ma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9530" y="1518910"/>
            <a:ext cx="8006090" cy="800609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0" y="214990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Фарсида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9" descr="Volcano illustration"/>
          <p:cNvPicPr preferRelativeResize="0"/>
          <p:nvPr/>
        </p:nvPicPr>
        <p:blipFill>
          <a:blip r:embed="rId5"/>
          <a:srcRect/>
          <a:stretch/>
        </p:blipFill>
        <p:spPr>
          <a:xfrm>
            <a:off x="408815" y="2779937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Volcano illustration"/>
          <p:cNvPicPr preferRelativeResize="0"/>
          <p:nvPr/>
        </p:nvPicPr>
        <p:blipFill>
          <a:blip r:embed="rId5"/>
          <a:srcRect/>
          <a:stretch/>
        </p:blipFill>
        <p:spPr>
          <a:xfrm>
            <a:off x="13791578" y="2779937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 descr="EU embl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 descr="Europlane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3E295F-275F-2345-AFE9-38746B30DE8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/>
              <a:t>Tharsis</a:t>
            </a:r>
            <a:r>
              <a:rPr lang="en-US" dirty="0"/>
              <a:t> region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0" descr="Danakil Depression"/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1566" t="-654" r="21566" b="654"/>
          <a:stretch/>
        </p:blipFill>
        <p:spPr>
          <a:xfrm>
            <a:off x="13163550" y="5205413"/>
            <a:ext cx="5124450" cy="5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 descr="Danakil Depression"/>
          <p:cNvPicPr preferRelativeResize="0"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353" t="-463" r="45607" b="463"/>
          <a:stretch/>
        </p:blipFill>
        <p:spPr>
          <a:xfrm>
            <a:off x="7943850" y="0"/>
            <a:ext cx="51244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 descr="Danakil Depression"/>
          <p:cNvPicPr preferRelativeResize="0"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2920" t="-935" b="935"/>
          <a:stretch/>
        </p:blipFill>
        <p:spPr>
          <a:xfrm flipH="1">
            <a:off x="13163550" y="0"/>
            <a:ext cx="5124450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282826" y="4554914"/>
            <a:ext cx="7258438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4400"/>
              <a:buFont typeface="Arial" panose="020B0604020202020204" pitchFamily="34" charset="0"/>
              <a:buChar char="•"/>
            </a:pPr>
            <a:r>
              <a:rPr lang="ru-RU" sz="44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Может быть использована как аналог вулканических территорий на Марсе, таких как </a:t>
            </a:r>
            <a:r>
              <a:rPr lang="ru-RU" sz="44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Фарсида</a:t>
            </a:r>
            <a:r>
              <a:rPr lang="ru-RU" sz="44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282826" y="659728"/>
            <a:ext cx="8062771" cy="288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ru-RU" sz="72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Впадина </a:t>
            </a:r>
            <a:r>
              <a:rPr lang="ru-RU" sz="7200" b="1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Данакиль</a:t>
            </a:r>
            <a:endParaRPr lang="ru-RU" sz="7200" b="1" i="0" u="none" strike="noStrike" cap="none" dirty="0">
              <a:solidFill>
                <a:srgbClr val="6BD4C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ru-RU" sz="72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Эфиопия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6;p11" descr="EU emblem">
            <a:extLst>
              <a:ext uri="{FF2B5EF4-FFF2-40B4-BE49-F238E27FC236}">
                <a16:creationId xmlns:a16="http://schemas.microsoft.com/office/drawing/2014/main" id="{0238B318-DF54-E74B-ABDB-26BEDAC842D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1B876B-FC23-EF4E-9097-2842D08BD8B6}"/>
              </a:ext>
            </a:extLst>
          </p:cNvPr>
          <p:cNvSpPr txBox="1"/>
          <p:nvPr/>
        </p:nvSpPr>
        <p:spPr>
          <a:xfrm>
            <a:off x="15150193" y="54766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sources: EPN-24, Barbara </a:t>
            </a:r>
            <a:r>
              <a:rPr lang="en-US" sz="1200" dirty="0" err="1">
                <a:solidFill>
                  <a:schemeClr val="bg1"/>
                </a:solidFill>
              </a:rPr>
              <a:t>Cavalazzi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496BA8-97E6-F44B-B288-BE67F1010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Danakil Depression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544</Words>
  <Application>Microsoft Macintosh PowerPoint</Application>
  <PresentationFormat>Custom</PresentationFormat>
  <Paragraphs>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Arimo</vt:lpstr>
      <vt:lpstr>Calibri</vt:lpstr>
      <vt:lpstr>Noto Sans Symbols</vt:lpstr>
      <vt:lpstr>Office Theme</vt:lpstr>
      <vt:lpstr>A Brief History of Mars</vt:lpstr>
      <vt:lpstr>Objectives</vt:lpstr>
      <vt:lpstr>Mars Timeline</vt:lpstr>
      <vt:lpstr>Pre-Noachian Era </vt:lpstr>
      <vt:lpstr>What Happens to Water on Mars Without an Atmosphere?</vt:lpstr>
      <vt:lpstr>Group exercise</vt:lpstr>
      <vt:lpstr>Noachian Era</vt:lpstr>
      <vt:lpstr>Tharsis region</vt:lpstr>
      <vt:lpstr>Danakil Depression</vt:lpstr>
      <vt:lpstr>Hesperian Era</vt:lpstr>
      <vt:lpstr>Amazonian Era</vt:lpstr>
      <vt:lpstr>Habitability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Anita Heward</cp:lastModifiedBy>
  <cp:revision>11</cp:revision>
  <dcterms:created xsi:type="dcterms:W3CDTF">2006-08-16T00:00:00Z</dcterms:created>
  <dcterms:modified xsi:type="dcterms:W3CDTF">2021-10-24T10:10:24Z</dcterms:modified>
</cp:coreProperties>
</file>