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x/l0sFqQSQxmo+scXmTtkFHND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3"/>
    <p:restoredTop sz="88694"/>
  </p:normalViewPr>
  <p:slideViewPr>
    <p:cSldViewPr snapToGrid="0">
      <p:cViewPr varScale="1">
        <p:scale>
          <a:sx n="63" d="100"/>
          <a:sy n="63" d="100"/>
        </p:scale>
        <p:origin x="6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youtu.be/bdhcRrP31LM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l-GR"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Κατανοώντας τα Κορεσμένα Διαλύματα Αλάτων</a:t>
            </a:r>
            <a:endParaRPr lang="el-G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4C22A2-EA23-B54C-BB71-6629D151F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20039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l-GR" sz="81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Άλμη στον Άρη</a:t>
            </a:r>
            <a:endParaRPr lang="el-GR">
              <a:effectLst/>
            </a:endParaRPr>
          </a:p>
          <a:p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C2C9E-B44C-0C4D-B73D-04F760C812EC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 descr="Image of crystals"/>
          <p:cNvPicPr preferRelativeResize="0"/>
          <p:nvPr/>
        </p:nvPicPr>
        <p:blipFill rotWithShape="1">
          <a:blip r:embed="rId3">
            <a:alphaModFix/>
          </a:blip>
          <a:srcRect l="36225" t="19859" r="26769" b="7915"/>
          <a:stretch/>
        </p:blipFill>
        <p:spPr>
          <a:xfrm>
            <a:off x="6414206" y="1079715"/>
            <a:ext cx="3365483" cy="447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 descr="Image of salt"/>
          <p:cNvPicPr preferRelativeResize="0"/>
          <p:nvPr/>
        </p:nvPicPr>
        <p:blipFill rotWithShape="1">
          <a:blip r:embed="rId4">
            <a:alphaModFix/>
          </a:blip>
          <a:srcRect l="24105" t="8908" r="39020" b="18978"/>
          <a:stretch/>
        </p:blipFill>
        <p:spPr>
          <a:xfrm>
            <a:off x="10147645" y="1089388"/>
            <a:ext cx="3371850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Image of briney lake"/>
          <p:cNvPicPr preferRelativeResize="0"/>
          <p:nvPr/>
        </p:nvPicPr>
        <p:blipFill rotWithShape="1">
          <a:blip r:embed="rId5">
            <a:alphaModFix/>
          </a:blip>
          <a:srcRect l="36875" t="9333" r="26006" b="14256"/>
          <a:stretch/>
        </p:blipFill>
        <p:spPr>
          <a:xfrm>
            <a:off x="13865216" y="1089388"/>
            <a:ext cx="3394083" cy="4395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18" name="Google Shape;218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9" name="Google Shape;219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2" name="Google Shape;222;p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5907818"/>
            <a:ext cx="2680408" cy="2497201"/>
            <a:chOff x="0" y="-28575"/>
            <a:chExt cx="3573877" cy="3329601"/>
          </a:xfrm>
        </p:grpSpPr>
        <p:sp>
          <p:nvSpPr>
            <p:cNvPr id="225" name="Google Shape;225;p14" descr="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 descr="Understand how crystallisation works.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κατανοήσουμε πώς λειτουργεί η κρυστάλλωση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5881678"/>
            <a:ext cx="2680408" cy="2928088"/>
            <a:chOff x="0" y="-28575"/>
            <a:chExt cx="3573877" cy="3904117"/>
          </a:xfrm>
        </p:grpSpPr>
        <p:sp>
          <p:nvSpPr>
            <p:cNvPr id="228" name="Google Shape;228;p14" descr="2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0" y="1002961"/>
              <a:ext cx="3548477" cy="2872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εξηγήσουμε πώς γίνονται τα κορεσμένα και τα υπέρκορα διαλύματα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3040" y="5881678"/>
            <a:ext cx="2812768" cy="2928088"/>
            <a:chOff x="-93508" y="-28575"/>
            <a:chExt cx="3750357" cy="3904118"/>
          </a:xfrm>
        </p:grpSpPr>
        <p:sp>
          <p:nvSpPr>
            <p:cNvPr id="231" name="Google Shape;231;p14" descr="3"/>
            <p:cNvSpPr txBox="1"/>
            <p:nvPr/>
          </p:nvSpPr>
          <p:spPr>
            <a:xfrm>
              <a:off x="0" y="-28575"/>
              <a:ext cx="3573877" cy="880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 descr="Reason how saturated salt solutions affect habitability.&#13;&#10;"/>
            <p:cNvSpPr txBox="1"/>
            <p:nvPr/>
          </p:nvSpPr>
          <p:spPr>
            <a:xfrm>
              <a:off x="-93508" y="1002961"/>
              <a:ext cx="3750357" cy="2872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καταλάβουμε πώς τα κορεσμένα διαλύματα επηρεάζουν την κατοικησιμότητα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4" descr="Now we can..."/>
          <p:cNvGrpSpPr/>
          <p:nvPr/>
        </p:nvGrpSpPr>
        <p:grpSpPr>
          <a:xfrm>
            <a:off x="1962211" y="8274725"/>
            <a:ext cx="4139055" cy="1680845"/>
            <a:chOff x="0" y="2229274"/>
            <a:chExt cx="5518740" cy="2241126"/>
          </a:xfrm>
        </p:grpSpPr>
        <p:sp>
          <p:nvSpPr>
            <p:cNvPr id="235" name="Google Shape;235;p14"/>
            <p:cNvSpPr txBox="1"/>
            <p:nvPr/>
          </p:nvSpPr>
          <p:spPr>
            <a:xfrm>
              <a:off x="0" y="2229274"/>
              <a:ext cx="5518740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Τώρα μπορούμε…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" name="Google Shape;127;p5" descr="EU emblem">
            <a:extLst>
              <a:ext uri="{FF2B5EF4-FFF2-40B4-BE49-F238E27FC236}">
                <a16:creationId xmlns:a16="http://schemas.microsoft.com/office/drawing/2014/main" id="{4330AF82-B5D9-2841-85F4-57998A35C54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28;p5" descr="Europlanet logo">
            <a:extLst>
              <a:ext uri="{FF2B5EF4-FFF2-40B4-BE49-F238E27FC236}">
                <a16:creationId xmlns:a16="http://schemas.microsoft.com/office/drawing/2014/main" id="{84D16D43-75FA-DB42-9BB6-1A3B92D1ACC7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F6977-1780-F745-992C-3E7556313D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281" y="7231790"/>
            <a:ext cx="623824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Ανακεφαλαίωση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2577779"/>
            <a:ext cx="7690558" cy="6931821"/>
            <a:chOff x="0" y="1366939"/>
            <a:chExt cx="10254077" cy="9242429"/>
          </a:xfrm>
        </p:grpSpPr>
        <p:sp>
          <p:nvSpPr>
            <p:cNvPr id="98" name="Google Shape;98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1366939"/>
              <a:ext cx="10254077" cy="2027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Μετά το τέλος αυτού του μαθήματος θα μπορέσετε</a:t>
              </a:r>
              <a:r>
                <a:rPr lang="en-US" sz="38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 descr="Learning points: Understand how crystallisation works.&#13;&#10;&#13;&#10;Understanding saturation points.&#13;&#10;&#13;&#10;Understand how do saturated salt solutions affect habitability.&#13;&#10;"/>
            <p:cNvSpPr txBox="1"/>
            <p:nvPr/>
          </p:nvSpPr>
          <p:spPr>
            <a:xfrm>
              <a:off x="0" y="3530506"/>
              <a:ext cx="10254077" cy="7078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κατανοήσετε πώς λειτουργεί η κρυστάλλωση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κατανοήσετε τι είναι τα σημεία κορεσμού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κατανοήσετε πώς τα κορεσμένα διαλύματα αλάτων επηρεάζουν την κατοικησιμότητα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87;p2" descr="EU emblem">
            <a:extLst>
              <a:ext uri="{FF2B5EF4-FFF2-40B4-BE49-F238E27FC236}">
                <a16:creationId xmlns:a16="http://schemas.microsoft.com/office/drawing/2014/main" id="{3932F168-249B-8A47-8BCC-7D8DB3F9CDA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0;p2" descr="Europlanet logo">
            <a:extLst>
              <a:ext uri="{FF2B5EF4-FFF2-40B4-BE49-F238E27FC236}">
                <a16:creationId xmlns:a16="http://schemas.microsoft.com/office/drawing/2014/main" id="{248D2401-C10D-9240-BC06-170CF7C7FBC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712D66-00EB-4542-BFD6-881F4A8EEE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2294" y="1894901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l-GR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</a:p>
          <a:p>
            <a:pPr algn="l"/>
            <a:endParaRPr lang="en-US" sz="7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4" descr="What is solubility and a saturation point?&#13;&#10;"/>
          <p:cNvSpPr txBox="1"/>
          <p:nvPr/>
        </p:nvSpPr>
        <p:spPr>
          <a:xfrm>
            <a:off x="3427663" y="1781175"/>
            <a:ext cx="15891757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l-GR" sz="42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Τι είναι η διαλυτότητα και το σημείο κορεσμού;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 descr="Solubility = the maximum amount of a solute that can dissolve in a solvent at a specified temperature and pressure.&#13;&#10;&#13;&#10;It is measured in terms of the maximum amount of solute dissolved in a solvent at equilibrium.&#13;&#10;&#13;&#10;The resulting solution is called a saturated solution.&#13;&#10;"/>
          <p:cNvSpPr txBox="1"/>
          <p:nvPr/>
        </p:nvSpPr>
        <p:spPr>
          <a:xfrm>
            <a:off x="2362423" y="3366439"/>
            <a:ext cx="14815234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l-G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Διαλυτότητα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l-G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η μέγιστη ποσότητα μιας διαλυμένης ουσίας που μπορεί να διαλυθεί σε ένα διαλύτη σε συγκεκριμένη θερμοκρασία και πίεση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l-G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Μετριέται με όρους μέγιστης ποσότητας διαλυμένης ουσίας η οποία διαλύεται σε έναν διαλύτη σε κατάσταση ισορροπίας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el-G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Το διάλυμα που προκύπτει ονομάζεται κορεσμένο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27;p5" descr="EU emblem">
            <a:extLst>
              <a:ext uri="{FF2B5EF4-FFF2-40B4-BE49-F238E27FC236}">
                <a16:creationId xmlns:a16="http://schemas.microsoft.com/office/drawing/2014/main" id="{CA6C84F0-E235-0F4A-8A1D-6A1376B957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8C3241FC-C1B3-5943-A909-58B857FB3C8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4F762-35A9-2141-A280-2BF0168CE5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63599" y="534367"/>
            <a:ext cx="12787745" cy="1143000"/>
          </a:xfrm>
        </p:spPr>
        <p:txBody>
          <a:bodyPr>
            <a:noAutofit/>
          </a:bodyPr>
          <a:lstStyle/>
          <a:p>
            <a:pPr algn="l" rtl="0"/>
            <a:r>
              <a:rPr lang="el-GR" sz="7000" b="1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Εισαγωγή στον </a:t>
            </a:r>
            <a:r>
              <a:rPr lang="el-GR" sz="7000" b="1" i="0" u="sng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Κορεσμό</a:t>
            </a:r>
            <a:endParaRPr lang="en-GB" sz="7000" u="sng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4" name="Google Shape;124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Full box of fil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3587" y="1714500"/>
            <a:ext cx="6600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4034" y="1978831"/>
            <a:ext cx="3247679" cy="4395355"/>
          </a:xfrm>
          <a:prstGeom prst="rect">
            <a:avLst/>
          </a:prstGeom>
          <a:noFill/>
          <a:ln>
            <a:noFill/>
          </a:ln>
          <a:effectLst>
            <a:outerShdw blurRad="50800" dist="406400" dir="1302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131" name="Google Shape;131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592520" y="4448935"/>
            <a:ext cx="3053715" cy="4132847"/>
          </a:xfrm>
          <a:prstGeom prst="rect">
            <a:avLst/>
          </a:prstGeom>
          <a:noFill/>
          <a:ln>
            <a:noFill/>
          </a:ln>
          <a:effectLst>
            <a:outerShdw blurRad="50800" dist="190500" dir="384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2" name="Google Shape;132;p5" descr="File illustrati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16359" y="476530"/>
            <a:ext cx="2323443" cy="3144509"/>
          </a:xfrm>
          <a:prstGeom prst="rect">
            <a:avLst/>
          </a:prstGeom>
          <a:noFill/>
          <a:ln>
            <a:noFill/>
          </a:ln>
          <a:effectLst>
            <a:outerShdw blurRad="50800" dist="76200" dir="1890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33" name="Google Shape;133;p5" descr="Arrow"/>
          <p:cNvSpPr/>
          <p:nvPr/>
        </p:nvSpPr>
        <p:spPr>
          <a:xfrm rot="-3377720">
            <a:off x="5114887" y="4385354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 descr="Arrow"/>
          <p:cNvSpPr/>
          <p:nvPr/>
        </p:nvSpPr>
        <p:spPr>
          <a:xfrm rot="7629958">
            <a:off x="12483268" y="6344869"/>
            <a:ext cx="514568" cy="12926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 descr="Arrow"/>
          <p:cNvSpPr/>
          <p:nvPr/>
        </p:nvSpPr>
        <p:spPr>
          <a:xfrm rot="3079156">
            <a:off x="13573102" y="1392445"/>
            <a:ext cx="514568" cy="2380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F18D9-1991-9A41-96DF-12274A1439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199" y="688433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l-GR" sz="78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Υπερκορεσμός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In the Argentinian Andes.&#13;&#10;Can be used as an analogue to past Mars due to high concentrations of CaCl2 salts.&#13;&#10;"/>
          <p:cNvSpPr txBox="1"/>
          <p:nvPr/>
        </p:nvSpPr>
        <p:spPr>
          <a:xfrm>
            <a:off x="510039" y="3297413"/>
            <a:ext cx="7800842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Βρίσκεται στις Άνδεις, στην πλευρά της Αργεντινής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l-GR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Μπορεί να χρησιμοποιηθεί ως αντίστοιχο παράδειγμα για το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πώς ήταν ο </a:t>
            </a:r>
            <a:r>
              <a:rPr lang="el-GR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Άρης στο παρελθόν επειδή έχει υψηλές συγκεντρώσεις αλάτων 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CaCl</a:t>
            </a:r>
            <a:r>
              <a:rPr lang="en-US" sz="3600" baseline="-250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 descr="Europlanet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 descr="Laguna Negra, Argentina. "/>
          <p:cNvPicPr preferRelativeResize="0"/>
          <p:nvPr/>
        </p:nvPicPr>
        <p:blipFill>
          <a:blip r:embed="rId4"/>
          <a:srcRect/>
          <a:stretch/>
        </p:blipFill>
        <p:spPr>
          <a:xfrm>
            <a:off x="8513429" y="1969812"/>
            <a:ext cx="7332620" cy="548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 descr="Image credit (F. Gomez)">
            <a:extLst>
              <a:ext uri="{FF2B5EF4-FFF2-40B4-BE49-F238E27FC236}">
                <a16:creationId xmlns:a16="http://schemas.microsoft.com/office/drawing/2014/main" id="{A557410A-C0DD-D843-8D40-9C890686C77E}"/>
              </a:ext>
            </a:extLst>
          </p:cNvPr>
          <p:cNvSpPr txBox="1"/>
          <p:nvPr/>
        </p:nvSpPr>
        <p:spPr>
          <a:xfrm rot="21251502">
            <a:off x="13732327" y="7253326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>
                <a:solidFill>
                  <a:schemeClr val="bg1"/>
                </a:solidFill>
              </a:rPr>
              <a:t>Πηγ</a:t>
            </a:r>
            <a:r>
              <a:rPr lang="en-US" sz="1200" dirty="0" err="1">
                <a:solidFill>
                  <a:schemeClr val="bg1"/>
                </a:solidFill>
              </a:rPr>
              <a:t>ή</a:t>
            </a:r>
            <a:r>
              <a:rPr lang="el-GR" sz="1200" dirty="0">
                <a:solidFill>
                  <a:schemeClr val="bg1"/>
                </a:solidFill>
              </a:rPr>
              <a:t> εικόνας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GB" sz="1200" dirty="0">
                <a:solidFill>
                  <a:schemeClr val="bg1"/>
                </a:solidFill>
              </a:rPr>
              <a:t>Fernando J. Gomez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oogle Shape;153;p13">
            <a:extLst>
              <a:ext uri="{FF2B5EF4-FFF2-40B4-BE49-F238E27FC236}">
                <a16:creationId xmlns:a16="http://schemas.microsoft.com/office/drawing/2014/main" id="{E096DD66-6E87-B14F-896D-72CCA6F1C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" name="Google Shape;154;p13">
              <a:extLst>
                <a:ext uri="{FF2B5EF4-FFF2-40B4-BE49-F238E27FC236}">
                  <a16:creationId xmlns:a16="http://schemas.microsoft.com/office/drawing/2014/main" id="{4A41B640-3092-C24C-8DD3-FC0BEA0F999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55;p13">
              <a:extLst>
                <a:ext uri="{FF2B5EF4-FFF2-40B4-BE49-F238E27FC236}">
                  <a16:creationId xmlns:a16="http://schemas.microsoft.com/office/drawing/2014/main" id="{89E2E5E7-09F8-4446-BD3F-7B5C754C0ABA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127;p5" descr="EU emblem">
            <a:extLst>
              <a:ext uri="{FF2B5EF4-FFF2-40B4-BE49-F238E27FC236}">
                <a16:creationId xmlns:a16="http://schemas.microsoft.com/office/drawing/2014/main" id="{E14ED742-B0D2-924E-8825-371E52C345A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992600" y="95529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8;p5" descr="Europlanet logo">
            <a:extLst>
              <a:ext uri="{FF2B5EF4-FFF2-40B4-BE49-F238E27FC236}">
                <a16:creationId xmlns:a16="http://schemas.microsoft.com/office/drawing/2014/main" id="{660EA4ED-CEE8-234E-8655-36E37E295B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86" y="94135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33FA5A-4FFA-A742-96D4-BB84405B41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566" y="1237874"/>
            <a:ext cx="15662834" cy="1952365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l-GR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Μαύρη Λιμνοθάλασσα (</a:t>
            </a: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Laguna Negra</a:t>
            </a:r>
            <a:r>
              <a:rPr lang="el-GR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2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Αργεντιν</a:t>
            </a:r>
            <a:r>
              <a:rPr lang="el-GR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3" descr="Laguna Negra, Argentina"/>
          <p:cNvPicPr preferRelativeResize="0"/>
          <p:nvPr/>
        </p:nvPicPr>
        <p:blipFill>
          <a:blip r:embed="rId3"/>
          <a:srcRect/>
          <a:stretch/>
        </p:blipFill>
        <p:spPr>
          <a:xfrm>
            <a:off x="5241855" y="3038445"/>
            <a:ext cx="7804289" cy="540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3" name="Google Shape;15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4" name="Google Shape;154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3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7" name="Google Shape;167;p13" descr="Microbe"/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3250341" y="3395397"/>
            <a:ext cx="2656495" cy="278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 descr="Salt shak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3533" y="3861705"/>
            <a:ext cx="1951390" cy="3685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0D147E-28BF-B846-86AA-CBB69950D6E0}"/>
              </a:ext>
            </a:extLst>
          </p:cNvPr>
          <p:cNvSpPr txBox="1"/>
          <p:nvPr/>
        </p:nvSpPr>
        <p:spPr>
          <a:xfrm>
            <a:off x="10677155" y="8474118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err="1">
                <a:solidFill>
                  <a:schemeClr val="bg1"/>
                </a:solidFill>
              </a:rPr>
              <a:t>Πηγ</a:t>
            </a:r>
            <a:r>
              <a:rPr lang="en-US" sz="1200" dirty="0" err="1">
                <a:solidFill>
                  <a:schemeClr val="bg1"/>
                </a:solidFill>
              </a:rPr>
              <a:t>ή</a:t>
            </a:r>
            <a:r>
              <a:rPr lang="el-GR" sz="1200" dirty="0">
                <a:solidFill>
                  <a:schemeClr val="bg1"/>
                </a:solidFill>
              </a:rPr>
              <a:t> εικόνας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GB" sz="1200" dirty="0">
                <a:solidFill>
                  <a:schemeClr val="bg1"/>
                </a:solidFill>
              </a:rPr>
              <a:t>Fernando J Gomez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Google Shape;167;p13" descr="Microbe">
            <a:extLst>
              <a:ext uri="{FF2B5EF4-FFF2-40B4-BE49-F238E27FC236}">
                <a16:creationId xmlns:a16="http://schemas.microsoft.com/office/drawing/2014/main" id="{10E72804-ABAA-E844-A298-63A9BE062355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4292719" y="6426275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7;p13" descr="Microbe">
            <a:extLst>
              <a:ext uri="{FF2B5EF4-FFF2-40B4-BE49-F238E27FC236}">
                <a16:creationId xmlns:a16="http://schemas.microsoft.com/office/drawing/2014/main" id="{D44091DB-B939-EC4E-BF61-942E2DF7489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5845051" y="5158879"/>
            <a:ext cx="1529010" cy="161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7;p13" descr="Microbe">
            <a:extLst>
              <a:ext uri="{FF2B5EF4-FFF2-40B4-BE49-F238E27FC236}">
                <a16:creationId xmlns:a16="http://schemas.microsoft.com/office/drawing/2014/main" id="{BF4E7C3D-1F59-424E-AEAB-39F0ECC3A473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5551419" y="683895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7;p13" descr="Microbe">
            <a:extLst>
              <a:ext uri="{FF2B5EF4-FFF2-40B4-BE49-F238E27FC236}">
                <a16:creationId xmlns:a16="http://schemas.microsoft.com/office/drawing/2014/main" id="{2D3F2A0C-2D81-BD48-9BC5-AF756A15C02C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7057467" y="6629570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7;p13" descr="Microbe">
            <a:extLst>
              <a:ext uri="{FF2B5EF4-FFF2-40B4-BE49-F238E27FC236}">
                <a16:creationId xmlns:a16="http://schemas.microsoft.com/office/drawing/2014/main" id="{ED7DBC13-1822-E441-A30B-369DFC4DC404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10551629" y="6733020"/>
            <a:ext cx="1215282" cy="13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7;p13" descr="Microbe">
            <a:extLst>
              <a:ext uri="{FF2B5EF4-FFF2-40B4-BE49-F238E27FC236}">
                <a16:creationId xmlns:a16="http://schemas.microsoft.com/office/drawing/2014/main" id="{BD894B5E-9A4B-FF4C-82E8-1E5D6B35AEC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8107952" y="6907445"/>
            <a:ext cx="923284" cy="98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7;p13" descr="Microbe">
            <a:extLst>
              <a:ext uri="{FF2B5EF4-FFF2-40B4-BE49-F238E27FC236}">
                <a16:creationId xmlns:a16="http://schemas.microsoft.com/office/drawing/2014/main" id="{51F4564A-2A30-324C-8C9D-54563CE1EC2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20922118">
            <a:off x="9489897" y="6793562"/>
            <a:ext cx="614269" cy="70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27;p5" descr="EU emblem">
            <a:extLst>
              <a:ext uri="{FF2B5EF4-FFF2-40B4-BE49-F238E27FC236}">
                <a16:creationId xmlns:a16="http://schemas.microsoft.com/office/drawing/2014/main" id="{1A1347B6-D851-674E-A010-DDD6AECCDD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28;p5" descr="Europlanet logo">
            <a:extLst>
              <a:ext uri="{FF2B5EF4-FFF2-40B4-BE49-F238E27FC236}">
                <a16:creationId xmlns:a16="http://schemas.microsoft.com/office/drawing/2014/main" id="{43315F90-B05C-FB4E-83AB-59C3A2698AD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D0468-30BE-3242-9D9B-9E8F6E9735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4640" y="1659366"/>
            <a:ext cx="15849600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Πόσο κατοικήσιμη θεωρείτε </a:t>
            </a:r>
            <a:r>
              <a:rPr lang="el-GR" sz="70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ότι είναι η Μαύρη Λιμνοθάλασσα;</a:t>
            </a:r>
            <a:endParaRPr lang="en-GB" sz="7000" dirty="0">
              <a:effectLst/>
            </a:endParaRPr>
          </a:p>
          <a:p>
            <a:pPr>
              <a:lnSpc>
                <a:spcPct val="120000"/>
              </a:lnSpc>
            </a:pPr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5" name="Google Shape;17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00111" y="4494452"/>
            <a:ext cx="265919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llustration of cryst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9541" y="1746992"/>
            <a:ext cx="5564630" cy="71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7;p5" descr="EU emblem">
            <a:extLst>
              <a:ext uri="{FF2B5EF4-FFF2-40B4-BE49-F238E27FC236}">
                <a16:creationId xmlns:a16="http://schemas.microsoft.com/office/drawing/2014/main" id="{ABBD1A45-3FFC-C348-995C-0D7FED16D3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8;p5" descr="Europlanet logo">
            <a:extLst>
              <a:ext uri="{FF2B5EF4-FFF2-40B4-BE49-F238E27FC236}">
                <a16:creationId xmlns:a16="http://schemas.microsoft.com/office/drawing/2014/main" id="{DEBDF2BC-8914-FF4A-9983-9EC30E2B2CA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C7F0-6AAB-A74A-BB0F-9E165E8439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5018" y="603246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l-GR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Κρυστάλλωση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" y="3126940"/>
            <a:ext cx="18288001" cy="71709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lick button to play video">
            <a:hlinkClick r:id="rId5"/>
            <a:extLst>
              <a:ext uri="{FF2B5EF4-FFF2-40B4-BE49-F238E27FC236}">
                <a16:creationId xmlns:a16="http://schemas.microsoft.com/office/drawing/2014/main" id="{C7FDA15D-B850-4749-BB4E-8B30DD1F19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12" name="Google Shape;144;p5" descr="Click button to play video">
            <a:hlinkClick r:id="rId5"/>
            <a:extLst>
              <a:ext uri="{FF2B5EF4-FFF2-40B4-BE49-F238E27FC236}">
                <a16:creationId xmlns:a16="http://schemas.microsoft.com/office/drawing/2014/main" id="{644D4656-7C5F-3D4C-B25F-6BEEA71AD7C7}"/>
              </a:ext>
            </a:extLst>
          </p:cNvPr>
          <p:cNvSpPr txBox="1"/>
          <p:nvPr/>
        </p:nvSpPr>
        <p:spPr>
          <a:xfrm>
            <a:off x="430727" y="2016894"/>
            <a:ext cx="17426546" cy="76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l-G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27;p5" descr="EU emblem">
            <a:extLst>
              <a:ext uri="{FF2B5EF4-FFF2-40B4-BE49-F238E27FC236}">
                <a16:creationId xmlns:a16="http://schemas.microsoft.com/office/drawing/2014/main" id="{93A06F6D-536E-584E-9876-8A8A7075101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8;p5" descr="Europlanet logo">
            <a:extLst>
              <a:ext uri="{FF2B5EF4-FFF2-40B4-BE49-F238E27FC236}">
                <a16:creationId xmlns:a16="http://schemas.microsoft.com/office/drawing/2014/main" id="{672116B3-CA7B-D341-ADFF-40E74FFBC23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69A568-C8A6-D046-9A3D-A8333A5B4C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804" y="949481"/>
            <a:ext cx="13837514" cy="1143000"/>
          </a:xfrm>
        </p:spPr>
        <p:txBody>
          <a:bodyPr>
            <a:noAutofit/>
          </a:bodyPr>
          <a:lstStyle/>
          <a:p>
            <a:pPr algn="l"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ξεχωρίζουμε την κρυστάλλωση;</a:t>
            </a:r>
            <a:endParaRPr lang="en-GB" sz="7000" dirty="0">
              <a:effectLst/>
            </a:endParaRPr>
          </a:p>
          <a:p>
            <a:pPr algn="l"/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1" name="Google Shape;20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8" descr="Crystal stru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690" y="3038056"/>
            <a:ext cx="6072620" cy="595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7;p5" descr="EU emblem">
            <a:extLst>
              <a:ext uri="{FF2B5EF4-FFF2-40B4-BE49-F238E27FC236}">
                <a16:creationId xmlns:a16="http://schemas.microsoft.com/office/drawing/2014/main" id="{AA7D6C25-C62E-264E-83F7-3958066E801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8;p5" descr="Europlanet logo">
            <a:extLst>
              <a:ext uri="{FF2B5EF4-FFF2-40B4-BE49-F238E27FC236}">
                <a16:creationId xmlns:a16="http://schemas.microsoft.com/office/drawing/2014/main" id="{DF238649-1012-5B42-93B0-D95B770A7F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A7A4DD6-FC13-804B-9137-7CCFBBA25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7309" y="1413127"/>
            <a:ext cx="9379528" cy="1143000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συνέβη; Γιατί;</a:t>
            </a:r>
            <a:endParaRPr lang="en-GB" sz="7000" dirty="0">
              <a:effectLst/>
            </a:endParaRPr>
          </a:p>
          <a:p>
            <a:pPr rtl="0">
              <a:lnSpc>
                <a:spcPct val="120000"/>
              </a:lnSpc>
            </a:pP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Συζητήστε σε ομάδες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250</Words>
  <Application>Microsoft Macintosh PowerPoint</Application>
  <PresentationFormat>Custom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Άλμη στον Άρη </vt:lpstr>
      <vt:lpstr>Στόχοι </vt:lpstr>
      <vt:lpstr>Εισαγωγή στον Κορεσμό</vt:lpstr>
      <vt:lpstr>Υπερκορεσμός </vt:lpstr>
      <vt:lpstr>Μαύρη Λιμνοθάλασσα (Laguna Negra) Αργεντινή </vt:lpstr>
      <vt:lpstr>Πόσο κατοικήσιμη θεωρείτε ότι είναι η Μαύρη Λιμνοθάλασσα; </vt:lpstr>
      <vt:lpstr>Κρυστάλλωση </vt:lpstr>
      <vt:lpstr>Πώς ξεχωρίζουμε την κρυστάλλωση; </vt:lpstr>
      <vt:lpstr>Τι συνέβη; Γιατί; Συζητήστε σε ομάδες</vt:lpstr>
      <vt:lpstr>Ανακεφαλαίωση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Evangelos Georgilis</cp:lastModifiedBy>
  <cp:revision>22</cp:revision>
  <dcterms:created xsi:type="dcterms:W3CDTF">2006-08-16T00:00:00Z</dcterms:created>
  <dcterms:modified xsi:type="dcterms:W3CDTF">2021-10-06T15:38:45Z</dcterms:modified>
</cp:coreProperties>
</file>