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rimo" panose="020B060402020202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x/l0sFqQSQxmo+scXmTtkFHND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30"/>
    <p:restoredTop sz="94619"/>
  </p:normalViewPr>
  <p:slideViewPr>
    <p:cSldViewPr snapToGrid="0">
      <p:cViewPr varScale="1">
        <p:scale>
          <a:sx n="57" d="100"/>
          <a:sy n="57" d="100"/>
        </p:scale>
        <p:origin x="168" y="5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•Thick atmosphere keeping in heat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•Large oceans at high temperatures. 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•Atmosphere became thinner through this era and water cooled, but would this water be habitable?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•Lots of volcanism in Tharsis Region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•Planet warmed as volcanic eruptions poured ash and gases into the atmosphere.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•Clouds probably developed and precipitation rained to the ground, forming lakes in many basins and craters.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0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youtu.be/bdhcRrP31LM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31032"/>
            <a:ext cx="18288001" cy="9484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2947307" y="5400171"/>
            <a:ext cx="12393386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ru-RU" sz="6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Изучаем насыщенные солевые растворы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642" t="21697" r="22641" b="20755"/>
          <a:stretch/>
        </p:blipFill>
        <p:spPr>
          <a:xfrm>
            <a:off x="1236959" y="531254"/>
            <a:ext cx="3176066" cy="334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7" name="Google Shape;87;p2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419550">
            <a:off x="12226047" y="6618443"/>
            <a:ext cx="3140317" cy="592096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close/>
              </a:path>
            </a:pathLst>
          </a:custGeom>
          <a:solidFill>
            <a:srgbClr val="E2EDF1">
              <a:alpha val="46666"/>
            </a:srgbClr>
          </a:solidFill>
          <a:ln>
            <a:noFill/>
          </a:ln>
        </p:spPr>
      </p:sp>
      <p:pic>
        <p:nvPicPr>
          <p:cNvPr id="89" name="Google Shape;89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419550">
            <a:off x="15056105" y="5510883"/>
            <a:ext cx="1793475" cy="291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4C22A2-EA23-B54C-BB71-6629D151F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7819" y="4200396"/>
            <a:ext cx="7772400" cy="1470025"/>
          </a:xfrm>
        </p:spPr>
        <p:txBody>
          <a:bodyPr/>
          <a:lstStyle/>
          <a:p>
            <a:pPr rtl="0"/>
            <a:r>
              <a:rPr lang="ru-RU" sz="81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Соли на Марсе</a:t>
            </a:r>
            <a:endParaRPr lang="en-GB" dirty="0">
              <a:effectLst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4C2C9E-B44C-0C4D-B73D-04F760C812EC}"/>
              </a:ext>
            </a:extLst>
          </p:cNvPr>
          <p:cNvSpPr txBox="1"/>
          <p:nvPr/>
        </p:nvSpPr>
        <p:spPr>
          <a:xfrm>
            <a:off x="5989278" y="9494136"/>
            <a:ext cx="6309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Europlanet 2024 RI has received funding from the European Union’s Horizon 2020 research and innovation programme under grant agreement No 871149.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4" descr="Image of crystals"/>
          <p:cNvPicPr preferRelativeResize="0"/>
          <p:nvPr/>
        </p:nvPicPr>
        <p:blipFill rotWithShape="1">
          <a:blip r:embed="rId3">
            <a:alphaModFix/>
          </a:blip>
          <a:srcRect l="36225" t="19859" r="26769" b="7915"/>
          <a:stretch/>
        </p:blipFill>
        <p:spPr>
          <a:xfrm>
            <a:off x="6414206" y="1079715"/>
            <a:ext cx="3365483" cy="447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4" descr="Image of salt"/>
          <p:cNvPicPr preferRelativeResize="0"/>
          <p:nvPr/>
        </p:nvPicPr>
        <p:blipFill rotWithShape="1">
          <a:blip r:embed="rId4">
            <a:alphaModFix/>
          </a:blip>
          <a:srcRect l="24105" t="8908" r="39020" b="18978"/>
          <a:stretch/>
        </p:blipFill>
        <p:spPr>
          <a:xfrm>
            <a:off x="10147645" y="1089388"/>
            <a:ext cx="3371850" cy="4395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4" descr="Image of briney lake"/>
          <p:cNvPicPr preferRelativeResize="0"/>
          <p:nvPr/>
        </p:nvPicPr>
        <p:blipFill rotWithShape="1">
          <a:blip r:embed="rId5">
            <a:alphaModFix/>
          </a:blip>
          <a:srcRect l="36875" t="9333" r="26006" b="14256"/>
          <a:stretch/>
        </p:blipFill>
        <p:spPr>
          <a:xfrm>
            <a:off x="13865216" y="1089388"/>
            <a:ext cx="3394083" cy="43959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14208" y="4859783"/>
            <a:ext cx="3371850" cy="4398517"/>
            <a:chOff x="0" y="0"/>
            <a:chExt cx="4495800" cy="5864690"/>
          </a:xfrm>
        </p:grpSpPr>
        <p:sp>
          <p:nvSpPr>
            <p:cNvPr id="215" name="Google Shape;215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6" name="Google Shape;216;p1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7" name="Google Shape;217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47645" y="4859783"/>
            <a:ext cx="3371850" cy="4398517"/>
            <a:chOff x="0" y="0"/>
            <a:chExt cx="4495800" cy="5864690"/>
          </a:xfrm>
        </p:grpSpPr>
        <p:sp>
          <p:nvSpPr>
            <p:cNvPr id="218" name="Google Shape;218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9" name="Google Shape;219;p1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0" name="Google Shape;220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887450" y="4859783"/>
            <a:ext cx="3371850" cy="4398517"/>
            <a:chOff x="0" y="0"/>
            <a:chExt cx="4495800" cy="5864690"/>
          </a:xfrm>
        </p:grpSpPr>
        <p:sp>
          <p:nvSpPr>
            <p:cNvPr id="221" name="Google Shape;221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2" name="Google Shape;222;p1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3" name="Google Shape;223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 amt="70000"/>
          </a:blip>
          <a:srcRect/>
          <a:stretch/>
        </p:blipFill>
        <p:spPr>
          <a:xfrm rot="-2466689">
            <a:off x="-1561844" y="-1217976"/>
            <a:ext cx="7048111" cy="70481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9929" y="6050058"/>
            <a:ext cx="2680408" cy="2066314"/>
            <a:chOff x="0" y="-28575"/>
            <a:chExt cx="3573877" cy="2755085"/>
          </a:xfrm>
        </p:grpSpPr>
        <p:sp>
          <p:nvSpPr>
            <p:cNvPr id="225" name="Google Shape;225;p14" descr="1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4" descr="Understand how crystallisation works."/>
            <p:cNvSpPr txBox="1"/>
            <p:nvPr/>
          </p:nvSpPr>
          <p:spPr>
            <a:xfrm>
              <a:off x="0" y="1002961"/>
              <a:ext cx="3548477" cy="1723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Понимать, как работает кристаллизация</a:t>
              </a: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93949" y="6023918"/>
            <a:ext cx="3026128" cy="2856590"/>
            <a:chOff x="-265891" y="-28575"/>
            <a:chExt cx="4034837" cy="3808786"/>
          </a:xfrm>
        </p:grpSpPr>
        <p:sp>
          <p:nvSpPr>
            <p:cNvPr id="228" name="Google Shape;228;p14" descr="2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4"/>
            <p:cNvSpPr txBox="1"/>
            <p:nvPr/>
          </p:nvSpPr>
          <p:spPr>
            <a:xfrm>
              <a:off x="-265891" y="907630"/>
              <a:ext cx="4034837" cy="2872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Объяснить, как получаются насыщенные </a:t>
              </a:r>
              <a:r>
                <a:rPr lang="ru-RU" sz="2800" b="0" i="0" u="none" strike="noStrike" cap="none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и </a:t>
              </a:r>
              <a:r>
                <a:rPr lang="ru-RU" sz="280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пере</a:t>
              </a:r>
              <a:r>
                <a:rPr lang="ru-RU" sz="2800" b="0" i="0" u="none" strike="noStrike" cap="none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насыщенные </a:t>
              </a:r>
              <a:r>
                <a:rPr lang="ru-RU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растворы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230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233170" y="6023918"/>
            <a:ext cx="2680408" cy="3600559"/>
            <a:chOff x="0" y="-28575"/>
            <a:chExt cx="3573877" cy="4800745"/>
          </a:xfrm>
        </p:grpSpPr>
        <p:sp>
          <p:nvSpPr>
            <p:cNvPr id="231" name="Google Shape;231;p14" descr="3"/>
            <p:cNvSpPr txBox="1"/>
            <p:nvPr/>
          </p:nvSpPr>
          <p:spPr>
            <a:xfrm>
              <a:off x="0" y="-28575"/>
              <a:ext cx="3573877" cy="880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4" descr="Reason how saturated salt solutions affect habitability.&#13;&#10;"/>
            <p:cNvSpPr txBox="1"/>
            <p:nvPr/>
          </p:nvSpPr>
          <p:spPr>
            <a:xfrm>
              <a:off x="0" y="750557"/>
              <a:ext cx="3548477" cy="40216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Понимать, как насыщенные солевые растворы могут влиять на обитаемость </a:t>
              </a: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habitability.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" name="Google Shape;233;p14" descr="Now we can..."/>
          <p:cNvGrpSpPr/>
          <p:nvPr/>
        </p:nvGrpSpPr>
        <p:grpSpPr>
          <a:xfrm>
            <a:off x="1962211" y="8274725"/>
            <a:ext cx="4139055" cy="1680845"/>
            <a:chOff x="0" y="2229274"/>
            <a:chExt cx="5518740" cy="2241126"/>
          </a:xfrm>
        </p:grpSpPr>
        <p:sp>
          <p:nvSpPr>
            <p:cNvPr id="235" name="Google Shape;235;p14"/>
            <p:cNvSpPr txBox="1"/>
            <p:nvPr/>
          </p:nvSpPr>
          <p:spPr>
            <a:xfrm>
              <a:off x="0" y="2229274"/>
              <a:ext cx="5518740" cy="1013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ru-RU" sz="3800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Теперь мы можем</a:t>
              </a:r>
              <a:r>
                <a:rPr lang="en-US" sz="38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4"/>
            <p:cNvSpPr txBox="1"/>
            <p:nvPr/>
          </p:nvSpPr>
          <p:spPr>
            <a:xfrm>
              <a:off x="0" y="3765550"/>
              <a:ext cx="5518740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" name="Google Shape;127;p5" descr="EU emblem">
            <a:extLst>
              <a:ext uri="{FF2B5EF4-FFF2-40B4-BE49-F238E27FC236}">
                <a16:creationId xmlns:a16="http://schemas.microsoft.com/office/drawing/2014/main" id="{4330AF82-B5D9-2841-85F4-57998A35C54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28;p5" descr="Europlanet logo">
            <a:extLst>
              <a:ext uri="{FF2B5EF4-FFF2-40B4-BE49-F238E27FC236}">
                <a16:creationId xmlns:a16="http://schemas.microsoft.com/office/drawing/2014/main" id="{84D16D43-75FA-DB42-9BB6-1A3B92D1ACC7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0F6977-1780-F745-992C-3E7556313D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7549" y="7231790"/>
            <a:ext cx="4765471" cy="1143000"/>
          </a:xfrm>
        </p:spPr>
        <p:txBody>
          <a:bodyPr>
            <a:noAutofit/>
          </a:bodyPr>
          <a:lstStyle/>
          <a:p>
            <a:pPr rtl="0"/>
            <a:r>
              <a:rPr lang="ru-RU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Итоги</a:t>
            </a:r>
            <a:endParaRPr lang="en-GB" sz="7000" dirty="0"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1028700"/>
            <a:ext cx="9144000" cy="8229600"/>
          </a:xfrm>
          <a:prstGeom prst="rect">
            <a:avLst/>
          </a:prstGeom>
          <a:solidFill>
            <a:srgbClr val="E2ED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98279" y="3054029"/>
            <a:ext cx="7747700" cy="5882516"/>
            <a:chOff x="-76189" y="1824139"/>
            <a:chExt cx="10330266" cy="7843355"/>
          </a:xfrm>
        </p:grpSpPr>
        <p:sp>
          <p:nvSpPr>
            <p:cNvPr id="98" name="Google Shape;98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0" y="1824139"/>
              <a:ext cx="10254077" cy="1013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ru-RU" sz="3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К концу этого урока вы сможете</a:t>
              </a:r>
              <a:r>
                <a:rPr lang="en-US" sz="3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 descr="Learning points: Understand how crystallisation works.&#13;&#10;&#13;&#10;Understanding saturation points.&#13;&#10;&#13;&#10;Understand how do saturated salt solutions affect habitability.&#13;&#10;"/>
            <p:cNvSpPr txBox="1"/>
            <p:nvPr/>
          </p:nvSpPr>
          <p:spPr>
            <a:xfrm>
              <a:off x="-76189" y="3758183"/>
              <a:ext cx="10254077" cy="59093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7200" marR="0" lvl="0" indent="-457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15F"/>
                </a:buClr>
                <a:buSzPts val="3600"/>
                <a:buFont typeface="Arial"/>
                <a:buChar char="•"/>
              </a:pPr>
              <a:r>
                <a:rPr lang="ru-RU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Понимать, как работает кристаллизация</a:t>
              </a:r>
              <a:r>
                <a:rPr lang="en-US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15F"/>
                </a:buClr>
                <a:buSzPts val="3600"/>
                <a:buFont typeface="Arial"/>
                <a:buNone/>
              </a:pPr>
              <a:endParaRPr sz="3600" b="0" i="0" u="none" strike="noStrike" cap="none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457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15F"/>
                </a:buClr>
                <a:buSzPts val="3600"/>
                <a:buFont typeface="Arial"/>
                <a:buChar char="•"/>
              </a:pPr>
              <a:r>
                <a:rPr lang="ru-RU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Понимать точки насыщения</a:t>
              </a:r>
              <a:r>
                <a:rPr lang="en-US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15F"/>
                </a:buClr>
                <a:buSzPts val="3600"/>
                <a:buFont typeface="Arial"/>
                <a:buNone/>
              </a:pPr>
              <a:endParaRPr sz="3600" b="0" i="0" u="none" strike="noStrike" cap="none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lvl="0" indent="-457200">
                <a:buClr>
                  <a:srgbClr val="00315F"/>
                </a:buClr>
                <a:buSzPts val="3600"/>
                <a:buFont typeface="Arial"/>
                <a:buChar char="•"/>
              </a:pPr>
              <a:r>
                <a:rPr lang="ru-RU" sz="3600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Понимать, как насыщенные солевые растворы влияют на пригодность планеты для жизни.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100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90099" y="-1461089"/>
            <a:ext cx="8044341" cy="11285933"/>
            <a:chOff x="0" y="0"/>
            <a:chExt cx="10725788" cy="15047910"/>
          </a:xfrm>
        </p:grpSpPr>
        <p:pic>
          <p:nvPicPr>
            <p:cNvPr id="101" name="Google Shape;101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1538225">
              <a:off x="1374827" y="1654369"/>
              <a:ext cx="8741173" cy="4807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8116383"/>
              <a:ext cx="6931527" cy="69315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Google Shape;87;p2" descr="EU emblem">
            <a:extLst>
              <a:ext uri="{FF2B5EF4-FFF2-40B4-BE49-F238E27FC236}">
                <a16:creationId xmlns:a16="http://schemas.microsoft.com/office/drawing/2014/main" id="{3932F168-249B-8A47-8BCC-7D8DB3F9CDA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0;p2" descr="Europlanet logo">
            <a:extLst>
              <a:ext uri="{FF2B5EF4-FFF2-40B4-BE49-F238E27FC236}">
                <a16:creationId xmlns:a16="http://schemas.microsoft.com/office/drawing/2014/main" id="{248D2401-C10D-9240-BC06-170CF7C7FBC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712D66-00EB-4542-BFD6-881F4A8EEE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2294" y="2294951"/>
            <a:ext cx="8229600" cy="1143000"/>
          </a:xfrm>
        </p:spPr>
        <p:txBody>
          <a:bodyPr>
            <a:noAutofit/>
          </a:bodyPr>
          <a:lstStyle/>
          <a:p>
            <a:pPr algn="l" rtl="0"/>
            <a:r>
              <a:rPr lang="ru-RU" sz="7000" b="0" i="0" dirty="0">
                <a:solidFill>
                  <a:srgbClr val="04345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Задачи</a:t>
            </a:r>
          </a:p>
          <a:p>
            <a:pPr algn="l"/>
            <a:r>
              <a:rPr lang="ru-RU" sz="7000" dirty="0"/>
              <a:t> </a:t>
            </a:r>
            <a:endParaRPr lang="en-US" sz="7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12" name="Google Shape;112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4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" name="Google Shape;114;p4" descr="What is solubility and a saturation point?&#13;&#10;"/>
          <p:cNvSpPr txBox="1"/>
          <p:nvPr/>
        </p:nvSpPr>
        <p:spPr>
          <a:xfrm>
            <a:off x="3427663" y="1781175"/>
            <a:ext cx="15891757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  <a:buSzPts val="4200"/>
            </a:pPr>
            <a:r>
              <a:rPr lang="ru-RU" sz="4200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Что такое растворимость и точка насыщения?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 descr="Solubility = the maximum amount of a solute that can dissolve in a solvent at a specified temperature and pressure.&#13;&#10;&#13;&#10;It is measured in terms of the maximum amount of solute dissolved in a solvent at equilibrium.&#13;&#10;&#13;&#10;The resulting solution is called a saturated solution.&#13;&#10;"/>
          <p:cNvSpPr txBox="1"/>
          <p:nvPr/>
        </p:nvSpPr>
        <p:spPr>
          <a:xfrm>
            <a:off x="2362423" y="3366439"/>
            <a:ext cx="14815234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lvl="0" indent="-571500">
              <a:buClr>
                <a:schemeClr val="bg1"/>
              </a:buClr>
              <a:buSzPts val="3600"/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Растворимость = максимальное количество вещества, которое может раствориться в растворителе при определенной температуре и давлении</a:t>
            </a:r>
            <a:r>
              <a:rPr lang="en-US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3600"/>
              <a:buFont typeface="Arial" panose="020B0604020202020204" pitchFamily="34" charset="0"/>
              <a:buChar char="•"/>
            </a:pP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lvl="0" indent="-571500">
              <a:buClr>
                <a:schemeClr val="bg1"/>
              </a:buClr>
              <a:buSzPts val="3600"/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Она измеряется в терминах максимального количества вещества, растворенного в растворителе при равновесии.</a:t>
            </a:r>
          </a:p>
          <a:p>
            <a:pPr marL="571500" lvl="0" indent="-571500">
              <a:buClr>
                <a:schemeClr val="bg1"/>
              </a:buClr>
              <a:buSzPts val="3600"/>
              <a:buFont typeface="Arial" panose="020B0604020202020204" pitchFamily="34" charset="0"/>
              <a:buChar char="•"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lvl="0" indent="-571500">
              <a:buClr>
                <a:schemeClr val="bg1"/>
              </a:buClr>
              <a:buSzPts val="3600"/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Полученный результат называется насыщенным раствором.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27;p5" descr="EU emblem">
            <a:extLst>
              <a:ext uri="{FF2B5EF4-FFF2-40B4-BE49-F238E27FC236}">
                <a16:creationId xmlns:a16="http://schemas.microsoft.com/office/drawing/2014/main" id="{CA6C84F0-E235-0F4A-8A1D-6A1376B9573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8;p5" descr="Europlanet logo">
            <a:extLst>
              <a:ext uri="{FF2B5EF4-FFF2-40B4-BE49-F238E27FC236}">
                <a16:creationId xmlns:a16="http://schemas.microsoft.com/office/drawing/2014/main" id="{8C3241FC-C1B3-5943-A909-58B857FB3C8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44F762-35A9-2141-A280-2BF0168CE5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56157" y="638175"/>
            <a:ext cx="12787745" cy="1143000"/>
          </a:xfrm>
        </p:spPr>
        <p:txBody>
          <a:bodyPr>
            <a:noAutofit/>
          </a:bodyPr>
          <a:lstStyle/>
          <a:p>
            <a:pPr algn="l"/>
            <a:r>
              <a:rPr lang="ru-RU" sz="7000" b="1" dirty="0">
                <a:solidFill>
                  <a:srgbClr val="E2EDF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Введение в </a:t>
            </a:r>
            <a:r>
              <a:rPr lang="ru-RU" sz="7000" b="1" u="sng" dirty="0">
                <a:solidFill>
                  <a:srgbClr val="E2EDF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насыщенность</a:t>
            </a:r>
            <a:endParaRPr lang="en-US" sz="7000" u="sn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24" name="Google Shape;124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5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7" name="Google Shape;127;p5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 descr="Full box of file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43587" y="1714500"/>
            <a:ext cx="66008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 descr="File illustrati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44034" y="1978831"/>
            <a:ext cx="3247679" cy="4395355"/>
          </a:xfrm>
          <a:prstGeom prst="rect">
            <a:avLst/>
          </a:prstGeom>
          <a:noFill/>
          <a:ln>
            <a:noFill/>
          </a:ln>
          <a:effectLst>
            <a:outerShdw blurRad="50800" dist="406400" dir="13020000" algn="r" rotWithShape="0">
              <a:srgbClr val="000000">
                <a:alpha val="40000"/>
              </a:srgbClr>
            </a:outerShdw>
          </a:effectLst>
        </p:spPr>
      </p:pic>
      <p:pic>
        <p:nvPicPr>
          <p:cNvPr id="131" name="Google Shape;131;p5" descr="File illustrati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592520" y="4448935"/>
            <a:ext cx="3053715" cy="4132847"/>
          </a:xfrm>
          <a:prstGeom prst="rect">
            <a:avLst/>
          </a:prstGeom>
          <a:noFill/>
          <a:ln>
            <a:noFill/>
          </a:ln>
          <a:effectLst>
            <a:outerShdw blurRad="50800" dist="190500" dir="384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2" name="Google Shape;132;p5" descr="File illustrati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16359" y="476530"/>
            <a:ext cx="2323443" cy="3144509"/>
          </a:xfrm>
          <a:prstGeom prst="rect">
            <a:avLst/>
          </a:prstGeom>
          <a:noFill/>
          <a:ln>
            <a:noFill/>
          </a:ln>
          <a:effectLst>
            <a:outerShdw blurRad="50800" dist="76200" dir="1890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33" name="Google Shape;133;p5" descr="Arrow"/>
          <p:cNvSpPr/>
          <p:nvPr/>
        </p:nvSpPr>
        <p:spPr>
          <a:xfrm rot="-3377720">
            <a:off x="5114887" y="4385354"/>
            <a:ext cx="514568" cy="129266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5" descr="Arrow"/>
          <p:cNvSpPr/>
          <p:nvPr/>
        </p:nvSpPr>
        <p:spPr>
          <a:xfrm rot="7629958">
            <a:off x="12483268" y="6344869"/>
            <a:ext cx="514568" cy="129266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 descr="Arrow"/>
          <p:cNvSpPr/>
          <p:nvPr/>
        </p:nvSpPr>
        <p:spPr>
          <a:xfrm rot="3079156">
            <a:off x="13573102" y="1392445"/>
            <a:ext cx="514568" cy="23801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8F18D9-1991-9A41-96DF-12274A1439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29199" y="6884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7800" dirty="0">
                <a:solidFill>
                  <a:srgbClr val="6BD4C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Перенасыщенность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 descr="In the Argentinian Andes.&#13;&#10;Can be used as an analogue to past Mars due to high concentrations of CaCl2 salts.&#13;&#10;"/>
          <p:cNvSpPr txBox="1"/>
          <p:nvPr/>
        </p:nvSpPr>
        <p:spPr>
          <a:xfrm>
            <a:off x="428759" y="4150853"/>
            <a:ext cx="6095250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3000"/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Находится в Андах</a:t>
            </a:r>
            <a:r>
              <a:rPr lang="en-US" sz="3600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571500" lvl="0" indent="-571500">
              <a:lnSpc>
                <a:spcPct val="150000"/>
              </a:lnSpc>
              <a:buClr>
                <a:schemeClr val="bg1"/>
              </a:buClr>
              <a:buSzPts val="3000"/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Может использоваться как аналог Марса в прошлом благодаря высокой концентрации солей </a:t>
            </a:r>
            <a:r>
              <a:rPr lang="en-US" sz="3600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CaCl2.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10" descr="Europlanet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0" descr="Laguna Negra, Argentina. "/>
          <p:cNvPicPr preferRelativeResize="0"/>
          <p:nvPr/>
        </p:nvPicPr>
        <p:blipFill>
          <a:blip r:embed="rId4"/>
          <a:srcRect/>
          <a:stretch/>
        </p:blipFill>
        <p:spPr>
          <a:xfrm>
            <a:off x="8513429" y="1969812"/>
            <a:ext cx="7332620" cy="54803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Box 1" descr="Image credit (F. Gomez)">
            <a:extLst>
              <a:ext uri="{FF2B5EF4-FFF2-40B4-BE49-F238E27FC236}">
                <a16:creationId xmlns:a16="http://schemas.microsoft.com/office/drawing/2014/main" id="{A557410A-C0DD-D843-8D40-9C890686C77E}"/>
              </a:ext>
            </a:extLst>
          </p:cNvPr>
          <p:cNvSpPr txBox="1"/>
          <p:nvPr/>
        </p:nvSpPr>
        <p:spPr>
          <a:xfrm rot="21251502">
            <a:off x="13732327" y="7253326"/>
            <a:ext cx="3233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Image source: </a:t>
            </a:r>
            <a:r>
              <a:rPr lang="en-GB" sz="1200" dirty="0">
                <a:solidFill>
                  <a:schemeClr val="bg1"/>
                </a:solidFill>
              </a:rPr>
              <a:t>Fernando J. Gomez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11" name="Google Shape;153;p13">
            <a:extLst>
              <a:ext uri="{FF2B5EF4-FFF2-40B4-BE49-F238E27FC236}">
                <a16:creationId xmlns:a16="http://schemas.microsoft.com/office/drawing/2014/main" id="{E096DD66-6E87-B14F-896D-72CCA6F1C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2" name="Google Shape;154;p13">
              <a:extLst>
                <a:ext uri="{FF2B5EF4-FFF2-40B4-BE49-F238E27FC236}">
                  <a16:creationId xmlns:a16="http://schemas.microsoft.com/office/drawing/2014/main" id="{4A41B640-3092-C24C-8DD3-FC0BEA0F999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155;p13">
              <a:extLst>
                <a:ext uri="{FF2B5EF4-FFF2-40B4-BE49-F238E27FC236}">
                  <a16:creationId xmlns:a16="http://schemas.microsoft.com/office/drawing/2014/main" id="{89E2E5E7-09F8-4446-BD3F-7B5C754C0ABA}"/>
                </a:ext>
              </a:extLst>
            </p:cNvPr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" name="Google Shape;127;p5" descr="EU emblem">
            <a:extLst>
              <a:ext uri="{FF2B5EF4-FFF2-40B4-BE49-F238E27FC236}">
                <a16:creationId xmlns:a16="http://schemas.microsoft.com/office/drawing/2014/main" id="{E14ED742-B0D2-924E-8825-371E52C345A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992600" y="95529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28;p5" descr="Europlanet logo">
            <a:extLst>
              <a:ext uri="{FF2B5EF4-FFF2-40B4-BE49-F238E27FC236}">
                <a16:creationId xmlns:a16="http://schemas.microsoft.com/office/drawing/2014/main" id="{660EA4ED-CEE8-234E-8655-36E37E295B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786" y="94135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933FA5A-4FFA-A742-96D4-BB84405B41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1886" y="1969395"/>
            <a:ext cx="8229600" cy="1143000"/>
          </a:xfrm>
        </p:spPr>
        <p:txBody>
          <a:bodyPr>
            <a:noAutofit/>
          </a:bodyPr>
          <a:lstStyle/>
          <a:p>
            <a:pPr algn="l" rtl="0">
              <a:lnSpc>
                <a:spcPct val="130000"/>
              </a:lnSpc>
            </a:pPr>
            <a:r>
              <a:rPr lang="ru-RU" sz="7200" b="1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Черная Лагуна</a:t>
            </a:r>
            <a:r>
              <a:rPr lang="en-US" sz="7200" b="1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7200" dirty="0">
                <a:solidFill>
                  <a:srgbClr val="6BD4C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Аргентина</a:t>
            </a:r>
            <a:endParaRPr lang="en-GB" sz="7200" dirty="0">
              <a:effectLst/>
            </a:endParaRPr>
          </a:p>
          <a:p>
            <a:pPr algn="l">
              <a:lnSpc>
                <a:spcPct val="130000"/>
              </a:lnSpc>
            </a:pPr>
            <a:endParaRPr lang="en-US" sz="7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3" descr="Laguna Negra, Argentina"/>
          <p:cNvPicPr preferRelativeResize="0"/>
          <p:nvPr/>
        </p:nvPicPr>
        <p:blipFill>
          <a:blip r:embed="rId3"/>
          <a:srcRect/>
          <a:stretch/>
        </p:blipFill>
        <p:spPr>
          <a:xfrm>
            <a:off x="5241855" y="3038445"/>
            <a:ext cx="7804289" cy="5407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53" name="Google Shape;153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54" name="Google Shape;154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13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7" name="Google Shape;167;p13" descr="Microbe"/>
          <p:cNvPicPr preferRelativeResize="0"/>
          <p:nvPr/>
        </p:nvPicPr>
        <p:blipFill>
          <a:blip r:embed="rId5"/>
          <a:srcRect/>
          <a:stretch/>
        </p:blipFill>
        <p:spPr>
          <a:xfrm rot="20922118">
            <a:off x="13250341" y="3395397"/>
            <a:ext cx="2656495" cy="2782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3" descr="Salt shake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3533" y="3861705"/>
            <a:ext cx="1951390" cy="368532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A0D147E-28BF-B846-86AA-CBB69950D6E0}"/>
              </a:ext>
            </a:extLst>
          </p:cNvPr>
          <p:cNvSpPr txBox="1"/>
          <p:nvPr/>
        </p:nvSpPr>
        <p:spPr>
          <a:xfrm>
            <a:off x="10677155" y="8474118"/>
            <a:ext cx="3233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Image source: </a:t>
            </a:r>
            <a:r>
              <a:rPr lang="en-GB" sz="1200" dirty="0">
                <a:solidFill>
                  <a:schemeClr val="bg1"/>
                </a:solidFill>
              </a:rPr>
              <a:t>Fernando J Gomez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0" name="Google Shape;167;p13" descr="Microbe">
            <a:extLst>
              <a:ext uri="{FF2B5EF4-FFF2-40B4-BE49-F238E27FC236}">
                <a16:creationId xmlns:a16="http://schemas.microsoft.com/office/drawing/2014/main" id="{10E72804-ABAA-E844-A298-63A9BE062355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 rot="20922118">
            <a:off x="14292719" y="6426275"/>
            <a:ext cx="1529010" cy="161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67;p13" descr="Microbe">
            <a:extLst>
              <a:ext uri="{FF2B5EF4-FFF2-40B4-BE49-F238E27FC236}">
                <a16:creationId xmlns:a16="http://schemas.microsoft.com/office/drawing/2014/main" id="{D44091DB-B939-EC4E-BF61-942E2DF7489C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 rot="20922118">
            <a:off x="15845051" y="5158879"/>
            <a:ext cx="1529010" cy="161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67;p13" descr="Microbe">
            <a:extLst>
              <a:ext uri="{FF2B5EF4-FFF2-40B4-BE49-F238E27FC236}">
                <a16:creationId xmlns:a16="http://schemas.microsoft.com/office/drawing/2014/main" id="{BF4E7C3D-1F59-424E-AEAB-39F0ECC3A473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 rot="20922118">
            <a:off x="5551419" y="6838950"/>
            <a:ext cx="1215282" cy="133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67;p13" descr="Microbe">
            <a:extLst>
              <a:ext uri="{FF2B5EF4-FFF2-40B4-BE49-F238E27FC236}">
                <a16:creationId xmlns:a16="http://schemas.microsoft.com/office/drawing/2014/main" id="{2D3F2A0C-2D81-BD48-9BC5-AF756A15C02C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 rot="20922118">
            <a:off x="7057467" y="6629570"/>
            <a:ext cx="614269" cy="70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67;p13" descr="Microbe">
            <a:extLst>
              <a:ext uri="{FF2B5EF4-FFF2-40B4-BE49-F238E27FC236}">
                <a16:creationId xmlns:a16="http://schemas.microsoft.com/office/drawing/2014/main" id="{ED7DBC13-1822-E441-A30B-369DFC4DC404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 rot="20922118">
            <a:off x="10551629" y="6733020"/>
            <a:ext cx="1215282" cy="133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67;p13" descr="Microbe">
            <a:extLst>
              <a:ext uri="{FF2B5EF4-FFF2-40B4-BE49-F238E27FC236}">
                <a16:creationId xmlns:a16="http://schemas.microsoft.com/office/drawing/2014/main" id="{BD894B5E-9A4B-FF4C-82E8-1E5D6B35AEC2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 rot="20922118">
            <a:off x="8107952" y="6907445"/>
            <a:ext cx="923284" cy="98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67;p13" descr="Microbe">
            <a:extLst>
              <a:ext uri="{FF2B5EF4-FFF2-40B4-BE49-F238E27FC236}">
                <a16:creationId xmlns:a16="http://schemas.microsoft.com/office/drawing/2014/main" id="{51F4564A-2A30-324C-8C9D-54563CE1EC21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 rot="20922118">
            <a:off x="9489897" y="6793562"/>
            <a:ext cx="614269" cy="70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27;p5" descr="EU emblem">
            <a:extLst>
              <a:ext uri="{FF2B5EF4-FFF2-40B4-BE49-F238E27FC236}">
                <a16:creationId xmlns:a16="http://schemas.microsoft.com/office/drawing/2014/main" id="{1A1347B6-D851-674E-A010-DDD6AECCDD5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28;p5" descr="Europlanet logo">
            <a:extLst>
              <a:ext uri="{FF2B5EF4-FFF2-40B4-BE49-F238E27FC236}">
                <a16:creationId xmlns:a16="http://schemas.microsoft.com/office/drawing/2014/main" id="{43315F90-B05C-FB4E-83AB-59C3A2698AD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0D0468-30BE-3242-9D9B-9E8F6E9735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7523" y="1659366"/>
            <a:ext cx="17748419" cy="1143000"/>
          </a:xfrm>
        </p:spPr>
        <p:txBody>
          <a:bodyPr>
            <a:noAutofit/>
          </a:bodyPr>
          <a:lstStyle/>
          <a:p>
            <a:pPr rtl="0">
              <a:lnSpc>
                <a:spcPct val="120000"/>
              </a:lnSpc>
            </a:pPr>
            <a:r>
              <a:rPr lang="ru-RU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Насколько обитаема Черная Лагуна, как вы думаете</a:t>
            </a:r>
            <a:r>
              <a:rPr lang="en-US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7000" dirty="0">
              <a:effectLst/>
            </a:endParaRPr>
          </a:p>
          <a:p>
            <a:pPr>
              <a:lnSpc>
                <a:spcPct val="120000"/>
              </a:lnSpc>
            </a:pPr>
            <a:endParaRPr lang="en-US" sz="7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75" name="Google Shape;175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7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7" name="Google Shape;177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600111" y="4494452"/>
            <a:ext cx="265919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7" descr="Illustration of crystal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39541" y="1746992"/>
            <a:ext cx="5564630" cy="715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7;p5" descr="EU emblem">
            <a:extLst>
              <a:ext uri="{FF2B5EF4-FFF2-40B4-BE49-F238E27FC236}">
                <a16:creationId xmlns:a16="http://schemas.microsoft.com/office/drawing/2014/main" id="{ABBD1A45-3FFC-C348-995C-0D7FED16D34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8;p5" descr="Europlanet logo">
            <a:extLst>
              <a:ext uri="{FF2B5EF4-FFF2-40B4-BE49-F238E27FC236}">
                <a16:creationId xmlns:a16="http://schemas.microsoft.com/office/drawing/2014/main" id="{DEBDF2BC-8914-FF4A-9983-9EC30E2B2CA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95C7F0-6AAB-A74A-BB0F-9E165E8439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75018" y="603246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ru-RU" sz="78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Кристаллизация</a:t>
            </a:r>
            <a:endParaRPr lang="en-GB" sz="7800" dirty="0">
              <a:effectLst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" y="3126940"/>
            <a:ext cx="18288001" cy="7170900"/>
          </a:xfrm>
          <a:prstGeom prst="rect">
            <a:avLst/>
          </a:prstGeom>
          <a:solidFill>
            <a:srgbClr val="6BD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3066" y="1612738"/>
            <a:ext cx="2924935" cy="118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77164" y="1612738"/>
            <a:ext cx="1917549" cy="776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lick button to play video">
            <a:hlinkClick r:id="rId5"/>
            <a:extLst>
              <a:ext uri="{FF2B5EF4-FFF2-40B4-BE49-F238E27FC236}">
                <a16:creationId xmlns:a16="http://schemas.microsoft.com/office/drawing/2014/main" id="{C7FDA15D-B850-4749-BB4E-8B30DD1F19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431" t="34506" r="27781" b="33472"/>
          <a:stretch/>
        </p:blipFill>
        <p:spPr>
          <a:xfrm>
            <a:off x="7055882" y="4600961"/>
            <a:ext cx="4176236" cy="4222857"/>
          </a:xfrm>
          <a:prstGeom prst="rect">
            <a:avLst/>
          </a:prstGeom>
        </p:spPr>
      </p:pic>
      <p:sp>
        <p:nvSpPr>
          <p:cNvPr id="12" name="Google Shape;144;p5" descr="Click button to play video">
            <a:hlinkClick r:id="rId5"/>
            <a:extLst>
              <a:ext uri="{FF2B5EF4-FFF2-40B4-BE49-F238E27FC236}">
                <a16:creationId xmlns:a16="http://schemas.microsoft.com/office/drawing/2014/main" id="{644D4656-7C5F-3D4C-B25F-6BEEA71AD7C7}"/>
              </a:ext>
            </a:extLst>
          </p:cNvPr>
          <p:cNvSpPr txBox="1"/>
          <p:nvPr/>
        </p:nvSpPr>
        <p:spPr>
          <a:xfrm>
            <a:off x="430727" y="2016894"/>
            <a:ext cx="17426546" cy="7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0000"/>
              </a:lnSpc>
              <a:buSzPts val="3800"/>
            </a:pPr>
            <a:r>
              <a:rPr lang="ru-RU" sz="3800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Нажмите на кнопку, чтобы посмотреть видео:</a:t>
            </a:r>
            <a:endParaRPr lang="en-US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27;p5" descr="EU emblem">
            <a:extLst>
              <a:ext uri="{FF2B5EF4-FFF2-40B4-BE49-F238E27FC236}">
                <a16:creationId xmlns:a16="http://schemas.microsoft.com/office/drawing/2014/main" id="{93A06F6D-536E-584E-9876-8A8A7075101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8;p5" descr="Europlanet logo">
            <a:extLst>
              <a:ext uri="{FF2B5EF4-FFF2-40B4-BE49-F238E27FC236}">
                <a16:creationId xmlns:a16="http://schemas.microsoft.com/office/drawing/2014/main" id="{672116B3-CA7B-D341-ADFF-40E74FFBC23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69A568-C8A6-D046-9A3D-A8333A5B4C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1386" y="671816"/>
            <a:ext cx="13837514" cy="1143000"/>
          </a:xfrm>
        </p:spPr>
        <p:txBody>
          <a:bodyPr>
            <a:noAutofit/>
          </a:bodyPr>
          <a:lstStyle/>
          <a:p>
            <a:pPr algn="l" rtl="0"/>
            <a:r>
              <a:rPr lang="ru-RU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выглядит кристаллизация</a:t>
            </a:r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l"/>
            <a:endParaRPr lang="en-US" sz="7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201" name="Google Shape;201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Google Shape;202;p8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6" name="Google Shape;206;p8" descr="Crystal structur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7690" y="3038056"/>
            <a:ext cx="6072620" cy="5956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7;p5" descr="EU emblem">
            <a:extLst>
              <a:ext uri="{FF2B5EF4-FFF2-40B4-BE49-F238E27FC236}">
                <a16:creationId xmlns:a16="http://schemas.microsoft.com/office/drawing/2014/main" id="{AA7D6C25-C62E-264E-83F7-3958066E801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8;p5" descr="Europlanet logo">
            <a:extLst>
              <a:ext uri="{FF2B5EF4-FFF2-40B4-BE49-F238E27FC236}">
                <a16:creationId xmlns:a16="http://schemas.microsoft.com/office/drawing/2014/main" id="{DF238649-1012-5B42-93B0-D95B770A7F7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A7A4DD6-FC13-804B-9137-7CCFBBA251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36192" y="1636647"/>
            <a:ext cx="15304007" cy="1143000"/>
          </a:xfrm>
        </p:spPr>
        <p:txBody>
          <a:bodyPr>
            <a:noAutofit/>
          </a:bodyPr>
          <a:lstStyle/>
          <a:p>
            <a:pPr rtl="0">
              <a:lnSpc>
                <a:spcPct val="120000"/>
              </a:lnSpc>
            </a:pPr>
            <a:r>
              <a:rPr lang="ru-RU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Что произошло</a:t>
            </a:r>
            <a:r>
              <a:rPr lang="en-US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ru-RU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Почему</a:t>
            </a:r>
            <a:r>
              <a:rPr lang="en-US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7000" dirty="0">
              <a:effectLst/>
            </a:endParaRPr>
          </a:p>
          <a:p>
            <a:pPr rtl="0">
              <a:lnSpc>
                <a:spcPct val="120000"/>
              </a:lnSpc>
            </a:pPr>
            <a:r>
              <a:rPr lang="ru-RU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Обсудите в группах</a:t>
            </a:r>
            <a:endParaRPr lang="en-GB" sz="7000" dirty="0">
              <a:effectLst/>
            </a:endParaRPr>
          </a:p>
          <a:p>
            <a:pPr>
              <a:lnSpc>
                <a:spcPct val="120000"/>
              </a:lnSpc>
            </a:pPr>
            <a:endParaRPr lang="en-US" sz="7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279</Words>
  <Application>Microsoft Macintosh PowerPoint</Application>
  <PresentationFormat>Custom</PresentationFormat>
  <Paragraphs>47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Arimo</vt:lpstr>
      <vt:lpstr>Calibri</vt:lpstr>
      <vt:lpstr>Arial</vt:lpstr>
      <vt:lpstr>Office Theme</vt:lpstr>
      <vt:lpstr>Соли на Марсе </vt:lpstr>
      <vt:lpstr>Задачи  </vt:lpstr>
      <vt:lpstr>Введение в насыщенность</vt:lpstr>
      <vt:lpstr>Перенасыщенность</vt:lpstr>
      <vt:lpstr>Черная Лагуна  Аргентина </vt:lpstr>
      <vt:lpstr>Насколько обитаема Черная Лагуна, как вы думаете? </vt:lpstr>
      <vt:lpstr>Кристаллизация </vt:lpstr>
      <vt:lpstr>Как выглядит кристаллизация? </vt:lpstr>
      <vt:lpstr>Что произошло? Почему? Обсудите в группах </vt:lpstr>
      <vt:lpstr>Итоги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Thompson</dc:creator>
  <cp:lastModifiedBy>Anita Heward</cp:lastModifiedBy>
  <cp:revision>12</cp:revision>
  <dcterms:created xsi:type="dcterms:W3CDTF">2006-08-16T00:00:00Z</dcterms:created>
  <dcterms:modified xsi:type="dcterms:W3CDTF">2021-10-24T10:11:08Z</dcterms:modified>
</cp:coreProperties>
</file>