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jOr2laMtKf3d2e03ISycY3lE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/>
    <p:restoredTop sz="86398"/>
  </p:normalViewPr>
  <p:slideViewPr>
    <p:cSldViewPr snapToGrid="0">
      <p:cViewPr varScale="1">
        <p:scale>
          <a:sx n="42" d="100"/>
          <a:sy n="42" d="100"/>
        </p:scale>
        <p:origin x="84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•Lots of volcanism in Tharsis Region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•Planet warmed as volcanic eruptions poured ash and gases into the atmosphere.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•Clouds probably developed and precipitation rained to the ground, forming lakes in many basins and craters.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jpg"/><Relationship Id="rId10" Type="http://schemas.openxmlformats.org/officeDocument/2006/relationships/hyperlink" Target="https://pixabay.com/photos/search/koli%20bacteria/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TU8A-kzxR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DddOzinHa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Vida en Ambientes </a:t>
            </a:r>
            <a:r>
              <a:rPr lang="es-ES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xtremos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553-B5B8-4613-A355-CD417A3EF74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AAB09-69D7-9A47-ABCC-0CE2FD491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469135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8100" b="0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Extremófilos</a:t>
            </a:r>
            <a:endParaRPr lang="en-GB" sz="8100" dirty="0">
              <a:effectLst/>
            </a:endParaRPr>
          </a:p>
          <a:p>
            <a:endParaRPr lang="en-GB" sz="8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" name="Google Shape;209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Broken eg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0910" y="2176736"/>
            <a:ext cx="524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8906" y="3103709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98" y="3004423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Col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42614">
            <a:off x="2200401" y="4624548"/>
            <a:ext cx="2781990" cy="24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Sal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5740" y="4567341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C5076-E483-354B-A2FC-CD3053B5F7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71712" y="1645715"/>
            <a:ext cx="13744575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s-E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ha pasado? ¿Por qué?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Discutir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grupos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2" name="Google Shape;22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3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Extremeophile illustration">
            <a:extLst>
              <a:ext uri="{FF2B5EF4-FFF2-40B4-BE49-F238E27FC236}">
                <a16:creationId xmlns:a16="http://schemas.microsoft.com/office/drawing/2014/main" id="{56BB30D3-5ABC-CD47-BB38-0AC5FAA2A61F}"/>
              </a:ext>
            </a:extLst>
          </p:cNvPr>
          <p:cNvGrpSpPr/>
          <p:nvPr/>
        </p:nvGrpSpPr>
        <p:grpSpPr>
          <a:xfrm>
            <a:off x="4570579" y="2390584"/>
            <a:ext cx="9146841" cy="6172657"/>
            <a:chOff x="3409830" y="1305072"/>
            <a:chExt cx="10719827" cy="7267428"/>
          </a:xfrm>
        </p:grpSpPr>
        <p:pic>
          <p:nvPicPr>
            <p:cNvPr id="227" name="Google Shape;227;p31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24487" y="1714500"/>
              <a:ext cx="74390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348344">
              <a:off x="12048444" y="194112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822520">
              <a:off x="3409830" y="130507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C6A8538-004F-A243-9364-7F66EB3D0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8117" y="1595335"/>
            <a:ext cx="16383000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s-E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cree que esto puede afectar a la habitabilidad?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 of cells"/>
          <p:cNvPicPr preferRelativeResize="0"/>
          <p:nvPr/>
        </p:nvPicPr>
        <p:blipFill rotWithShape="1">
          <a:blip r:embed="rId3">
            <a:alphaModFix/>
          </a:blip>
          <a:srcRect r="63438" b="32105"/>
          <a:stretch/>
        </p:blipFill>
        <p:spPr>
          <a:xfrm>
            <a:off x="6414206" y="1079715"/>
            <a:ext cx="3371852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 of membrane"/>
          <p:cNvPicPr preferRelativeResize="0"/>
          <p:nvPr/>
        </p:nvPicPr>
        <p:blipFill rotWithShape="1">
          <a:blip r:embed="rId4">
            <a:alphaModFix/>
          </a:blip>
          <a:srcRect r="62812" b="23070"/>
          <a:stretch/>
        </p:blipFill>
        <p:spPr>
          <a:xfrm>
            <a:off x="10119039" y="1064992"/>
            <a:ext cx="3400456" cy="44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Image of Mars surface environment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48353"/>
            <a:ext cx="3371850" cy="4398517"/>
            <a:chOff x="0" y="0"/>
            <a:chExt cx="4495800" cy="5864690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" name="Google Shape;24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2814617"/>
            <a:chOff x="0" y="-28575"/>
            <a:chExt cx="3573877" cy="3752822"/>
          </a:xfrm>
        </p:grpSpPr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851666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¿Qué pueden hacer las células para adaptarse a un ambiente extremo?</a:t>
              </a:r>
              <a:endParaRPr dirty="0"/>
            </a:p>
          </p:txBody>
        </p:sp>
      </p:grpSp>
      <p:grpSp>
        <p:nvGrpSpPr>
          <p:cNvPr id="250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709014" cy="2383730"/>
            <a:chOff x="0" y="-28575"/>
            <a:chExt cx="3612018" cy="3178306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63541" y="851666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¿Por qué es importante la membrana celular?</a:t>
              </a:r>
              <a:endParaRPr dirty="0"/>
            </a:p>
          </p:txBody>
        </p:sp>
      </p:grpSp>
      <p:grpSp>
        <p:nvGrpSpPr>
          <p:cNvPr id="253" name="Google Shape;25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27527" y="6023918"/>
            <a:ext cx="2686051" cy="3139295"/>
            <a:chOff x="-7524" y="-28575"/>
            <a:chExt cx="3581401" cy="4185726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-7524" y="710054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¿Cómo podrían afectar las condiciones extremas de Marte a las células?</a:t>
              </a:r>
              <a:endParaRPr dirty="0"/>
            </a:p>
          </p:txBody>
        </p:sp>
      </p:grpSp>
      <p:sp>
        <p:nvSpPr>
          <p:cNvPr id="258" name="Google Shape;258;p14"/>
          <p:cNvSpPr txBox="1"/>
          <p:nvPr/>
        </p:nvSpPr>
        <p:spPr>
          <a:xfrm>
            <a:off x="621311" y="6538883"/>
            <a:ext cx="5107555" cy="22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8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de lo que has </a:t>
            </a:r>
            <a:r>
              <a:rPr lang="en-US" sz="3800" b="0" i="0" u="none" strike="noStrike" cap="none" dirty="0" err="1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sz="3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 hoy: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/>
          <p:nvPr/>
        </p:nvSpPr>
        <p:spPr>
          <a:xfrm>
            <a:off x="6414206" y="1064993"/>
            <a:ext cx="1828800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1600" b="0" i="0" u="none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2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endParaRPr sz="1200" b="0" i="0" u="sng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E0368-4916-6D40-A091-D23CD68254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62113" y="5502527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Repaso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6496133"/>
            <a:chOff x="-76189" y="1824139"/>
            <a:chExt cx="10330266" cy="8661509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1013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s-E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 Al final de esta lección serás capaz de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3406788"/>
              <a:ext cx="10254077" cy="7078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s-E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Comprender que las células pueden cambiar para adaptarse a ambientes extremos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endParaRPr lang="en-US"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s-E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Explicar la función de una membrana celular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s-E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Evaluar cómo las tensiones en Marte podrían afectar a su habitabilidad</a:t>
              </a: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86DA-D943-964A-9A98-1D9710ADB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24561" y="1812356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Cold (extreme environment)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2498666" y="2114620"/>
            <a:ext cx="2041002" cy="17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eat (extreme environment)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2879" y="4313647"/>
            <a:ext cx="2823006" cy="4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Molecule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295329">
            <a:off x="6075518" y="3348956"/>
            <a:ext cx="6152075" cy="30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Salt (extreme environment) illustrat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5230" y="1649755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Extremophile illustr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295952" y="4886975"/>
            <a:ext cx="2839170" cy="367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8D403-76BA-544E-A2F0-180E5960B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6406" y="818879"/>
            <a:ext cx="14631737" cy="1143000"/>
          </a:xfrm>
        </p:spPr>
        <p:txBody>
          <a:bodyPr>
            <a:noAutofit/>
          </a:bodyPr>
          <a:lstStyle/>
          <a:p>
            <a:pPr rtl="0"/>
            <a:r>
              <a:rPr lang="es-E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un ambiente extremo?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Desert extreme environ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8679" y="1731791"/>
            <a:ext cx="6455229" cy="64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Icy extreme environment"/>
          <p:cNvPicPr preferRelativeResize="0"/>
          <p:nvPr/>
        </p:nvPicPr>
        <p:blipFill rotWithShape="1">
          <a:blip r:embed="rId7">
            <a:alphaModFix/>
          </a:blip>
          <a:srcRect l="53809" r="339" b="7046"/>
          <a:stretch/>
        </p:blipFill>
        <p:spPr>
          <a:xfrm>
            <a:off x="1661993" y="1342909"/>
            <a:ext cx="6747221" cy="6844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15860-C5A2-A940-9F83-DAC54FE8D5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2" y="928405"/>
            <a:ext cx="18287999" cy="1143000"/>
          </a:xfrm>
        </p:spPr>
        <p:txBody>
          <a:bodyPr>
            <a:noAutofit/>
          </a:bodyPr>
          <a:lstStyle/>
          <a:p>
            <a:pPr rtl="0"/>
            <a:r>
              <a:rPr lang="es-ES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Ejemplos de ambientes extremos en la Tierra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1" name="Google Shape;14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Cell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3792" y="2978282"/>
            <a:ext cx="7260415" cy="536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904509" y="4532375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251364" y="5890552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937341" y="4943091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 txBox="1"/>
          <p:nvPr/>
        </p:nvSpPr>
        <p:spPr>
          <a:xfrm>
            <a:off x="3476384" y="4136762"/>
            <a:ext cx="17327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Núcleo</a:t>
            </a:r>
            <a:endParaRPr dirty="0"/>
          </a:p>
        </p:txBody>
      </p:sp>
      <p:sp>
        <p:nvSpPr>
          <p:cNvPr id="150" name="Google Shape;150;p27"/>
          <p:cNvSpPr txBox="1"/>
          <p:nvPr/>
        </p:nvSpPr>
        <p:spPr>
          <a:xfrm>
            <a:off x="1131108" y="4585671"/>
            <a:ext cx="21421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Citoplasma</a:t>
            </a:r>
            <a:endParaRPr dirty="0"/>
          </a:p>
        </p:txBody>
      </p:sp>
      <p:sp>
        <p:nvSpPr>
          <p:cNvPr id="151" name="Google Shape;151;p27"/>
          <p:cNvSpPr txBox="1"/>
          <p:nvPr/>
        </p:nvSpPr>
        <p:spPr>
          <a:xfrm>
            <a:off x="637215" y="5486415"/>
            <a:ext cx="192201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Membrana</a:t>
            </a:r>
            <a:r>
              <a:rPr lang="en-US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celular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2747C-412A-AC4C-9CFA-FF71CC457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80190" y="1074701"/>
            <a:ext cx="13566904" cy="1143000"/>
          </a:xfrm>
        </p:spPr>
        <p:txBody>
          <a:bodyPr>
            <a:noAutofit/>
          </a:bodyPr>
          <a:lstStyle/>
          <a:p>
            <a:pPr rtl="0"/>
            <a:r>
              <a:rPr lang="es-E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¿De qué están hechas las células?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9" name="Google Shape;1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descr="Cell membran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85" y="1714500"/>
            <a:ext cx="8429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19FFC9-3DD7-4B35-8BC2-FA99260EA79D}"/>
              </a:ext>
            </a:extLst>
          </p:cNvPr>
          <p:cNvSpPr txBox="1"/>
          <p:nvPr/>
        </p:nvSpPr>
        <p:spPr>
          <a:xfrm>
            <a:off x="4572000" y="4682062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membrane importance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7FFD2-D02E-0045-B2C4-E5305013CB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8224" y="851295"/>
            <a:ext cx="15280267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Importancia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membrana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celular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6"/>
            <a:extLst>
              <a:ext uri="{FF2B5EF4-FFF2-40B4-BE49-F238E27FC236}">
                <a16:creationId xmlns:a16="http://schemas.microsoft.com/office/drawing/2014/main" id="{6FD96CF8-28C4-804F-8224-0D63B631B2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1" name="Google Shape;144;p5">
            <a:extLst>
              <a:ext uri="{FF2B5EF4-FFF2-40B4-BE49-F238E27FC236}">
                <a16:creationId xmlns:a16="http://schemas.microsoft.com/office/drawing/2014/main" id="{511F71EE-5958-6941-8BC9-C03FD6E8D21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s-E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Haga clic en el botón de abajo para acceder al vídeo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ABD03-3CA0-234C-8647-FE4773236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65068" y="632904"/>
            <a:ext cx="16059150" cy="1143000"/>
          </a:xfrm>
        </p:spPr>
        <p:txBody>
          <a:bodyPr>
            <a:noAutofit/>
          </a:bodyPr>
          <a:lstStyle/>
          <a:p>
            <a:r>
              <a:rPr lang="es-E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es una membrana semipermeable?</a:t>
            </a:r>
            <a:r>
              <a:rPr lang="es-ES" sz="7000" dirty="0"/>
              <a:t> </a:t>
            </a:r>
            <a:endParaRPr lang="en-GB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9740" y="3920157"/>
            <a:ext cx="4088515" cy="433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EDE65-0D12-4B44-9A91-4C94636765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2891" y="1969943"/>
            <a:ext cx="14230503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s-E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podría ocurrirle a las células en condiciones similares a las de Marte?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87181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lick button to play video.">
            <a:hlinkClick r:id="rId7"/>
            <a:extLst>
              <a:ext uri="{FF2B5EF4-FFF2-40B4-BE49-F238E27FC236}">
                <a16:creationId xmlns:a16="http://schemas.microsoft.com/office/drawing/2014/main" id="{F220FF50-F1DD-2740-B2C0-27C727731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2" name="Google Shape;144;p5">
            <a:extLst>
              <a:ext uri="{FF2B5EF4-FFF2-40B4-BE49-F238E27FC236}">
                <a16:creationId xmlns:a16="http://schemas.microsoft.com/office/drawing/2014/main" id="{CD7FA9D1-2B96-4942-A557-68F3521FE70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s-E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Haga clic en el botón de abajo para acceder al vídeo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A114B-3CE9-C84D-B095-644299F906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39099" y="1362410"/>
            <a:ext cx="16757692" cy="1143000"/>
          </a:xfrm>
        </p:spPr>
        <p:txBody>
          <a:bodyPr>
            <a:noAutofit/>
          </a:bodyPr>
          <a:lstStyle/>
          <a:p>
            <a:pPr rtl="0"/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Experimento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embrana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huevo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Custom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Arimo</vt:lpstr>
      <vt:lpstr>Calibri</vt:lpstr>
      <vt:lpstr>Arial</vt:lpstr>
      <vt:lpstr>Office Theme</vt:lpstr>
      <vt:lpstr>Extremófilos </vt:lpstr>
      <vt:lpstr>Objetivos </vt:lpstr>
      <vt:lpstr>¿Qué es un ambiente extremo? </vt:lpstr>
      <vt:lpstr>Ejemplos de ambientes extremos en la Tierra </vt:lpstr>
      <vt:lpstr>¿De qué están hechas las células? </vt:lpstr>
      <vt:lpstr>Importancia de la membrana celular </vt:lpstr>
      <vt:lpstr>¿Qué es una membrana semipermeable? </vt:lpstr>
      <vt:lpstr>¿Qué podría ocurrirle a las células en condiciones similares a las de Marte? </vt:lpstr>
      <vt:lpstr>Experimento con la membrana del huevo </vt:lpstr>
      <vt:lpstr>¿Qué ha pasado? ¿Por qué? Discutir en grupos </vt:lpstr>
      <vt:lpstr>¿Cómo cree que esto puede afectar a la habitabilidad? </vt:lpstr>
      <vt:lpstr>Repaso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Martin Faulkes</cp:lastModifiedBy>
  <cp:revision>7</cp:revision>
  <dcterms:created xsi:type="dcterms:W3CDTF">2006-08-16T00:00:00Z</dcterms:created>
  <dcterms:modified xsi:type="dcterms:W3CDTF">2021-10-24T10:43:04Z</dcterms:modified>
</cp:coreProperties>
</file>