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3377"/>
    <p:restoredTop sz="86398"/>
  </p:normalViewPr>
  <p:slideViewPr>
    <p:cSldViewPr snapToGrid="0" snapToObjects="1">
      <p:cViewPr>
        <p:scale>
          <a:sx n="43" d="100"/>
          <a:sy n="43" d="100"/>
        </p:scale>
        <p:origin x="368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36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•Lots of volcanism in Tharsis Region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•Planet warmed as volcanic eruptions poured ash and gases into the atmosphere.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•Clouds probably developed and precipitation rained to the ground, forming lakes in many basins and craters.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•Thick atmosphere keeping in heat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•Large oceans at high temperatures.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•Atmosphere became thinner through this era and water cooled, but would this water be habitable?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4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6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•Thick atmosphere keeping in heat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•Large oceans at high temperatures.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490000"/>
              </a:lnSpc>
              <a:defRPr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pPr>
            <a:r>
              <a:t>•Atmosphere became thinner through this era and water cooled, but would this water be habitable?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7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5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2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5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6" cy="2057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541337" y="190501"/>
            <a:ext cx="5851526" cy="60198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9" indent="-497839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Google Shape;34;p20"/>
          <p:cNvSpPr txBox="1">
            <a:spLocks noGrp="1"/>
          </p:cNvSpPr>
          <p:nvPr>
            <p:ph type="body" sz="quarter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indent="-406400">
              <a:spcBef>
                <a:spcPts val="500"/>
              </a:spcBef>
              <a:buSzPts val="2800"/>
              <a:defRPr sz="2800"/>
            </a:pPr>
            <a:endParaRPr/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Google Shape;41;p21"/>
          <p:cNvSpPr txBox="1">
            <a:spLocks noGrp="1"/>
          </p:cNvSpPr>
          <p:nvPr>
            <p:ph type="body" sz="quarter" idx="2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49" name="Google Shape;42;p21"/>
          <p:cNvSpPr txBox="1">
            <a:spLocks noGrp="1"/>
          </p:cNvSpPr>
          <p:nvPr>
            <p:ph type="body" sz="quarter" idx="2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Google Shape;43;p21"/>
          <p:cNvSpPr txBox="1">
            <a:spLocks noGrp="1"/>
          </p:cNvSpPr>
          <p:nvPr>
            <p:ph type="body" sz="quarter" idx="2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Google Shape;55;p23"/>
          <p:cNvSpPr txBox="1"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7" name="Google Shape;61;p24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2309017" y="-251619"/>
            <a:ext cx="4525964" cy="82296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TU8A-kzxR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youtu.be/DddOzinHal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1"/>
            <a:ext cx="18288002" cy="9484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Google Shape;84;p2"/>
          <p:cNvSpPr txBox="1"/>
          <p:nvPr/>
        </p:nvSpPr>
        <p:spPr>
          <a:xfrm>
            <a:off x="2993031" y="5400171"/>
            <a:ext cx="12301937" cy="85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Vida em Ambientes Extremos</a:t>
            </a:r>
          </a:p>
        </p:txBody>
      </p:sp>
      <p:sp>
        <p:nvSpPr>
          <p:cNvPr id="108" name="Google Shape;85;p2"/>
          <p:cNvSpPr txBox="1"/>
          <p:nvPr/>
        </p:nvSpPr>
        <p:spPr>
          <a:xfrm>
            <a:off x="3506718" y="3908740"/>
            <a:ext cx="10994602" cy="1121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Extremófilos</a:t>
            </a:r>
            <a:endParaRPr dirty="0"/>
          </a:p>
        </p:txBody>
      </p:sp>
      <p:pic>
        <p:nvPicPr>
          <p:cNvPr id="109" name="Google Shape;86;p2" descr="Europlanet logo"/>
          <p:cNvPicPr>
            <a:picLocks noChangeAspect="1"/>
          </p:cNvPicPr>
          <p:nvPr/>
        </p:nvPicPr>
        <p:blipFill>
          <a:blip r:embed="rId3"/>
          <a:srcRect l="22642" t="21697" r="22638" b="20754"/>
          <a:stretch>
            <a:fillRect/>
          </a:stretch>
        </p:blipFill>
        <p:spPr>
          <a:xfrm>
            <a:off x="1236958" y="531254"/>
            <a:ext cx="3176192" cy="3348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5"/>
                  <a:pt x="0" y="10800"/>
                </a:cubicBezTo>
                <a:cubicBezTo>
                  <a:pt x="0" y="16765"/>
                  <a:pt x="4834" y="21600"/>
                  <a:pt x="10799" y="21600"/>
                </a:cubicBezTo>
                <a:cubicBezTo>
                  <a:pt x="16763" y="21600"/>
                  <a:pt x="21600" y="16765"/>
                  <a:pt x="21600" y="10800"/>
                </a:cubicBezTo>
                <a:cubicBezTo>
                  <a:pt x="21600" y="4835"/>
                  <a:pt x="16763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0" name="Google Shape;87;p2" descr="EU Embl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1" y="9198841"/>
            <a:ext cx="1309689" cy="87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6" y="6618443"/>
            <a:ext cx="3140318" cy="592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2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19550">
            <a:off x="15056104" y="5510883"/>
            <a:ext cx="1793476" cy="291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Google Shape;90;p2" descr="Europlanet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1"/>
          <p:cNvSpPr txBox="1"/>
          <p:nvPr/>
        </p:nvSpPr>
        <p:spPr>
          <a:xfrm>
            <a:off x="6034997" y="9494135"/>
            <a:ext cx="6218005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Europlanet 2024 RI recebeu financiamento do programa de pesquisa e inovação Horizonte 2020 da União Europeia sob o acordo número 871149.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6DD8B-5538-1C47-B337-527DC0C9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Extremófilos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70" y="8340401"/>
            <a:ext cx="18288000" cy="1946599"/>
            <a:chOff x="0" y="0"/>
            <a:chExt cx="18288000" cy="1946598"/>
          </a:xfrm>
        </p:grpSpPr>
        <p:pic>
          <p:nvPicPr>
            <p:cNvPr id="201" name="Google Shape;206;p8" descr="Google Shape;206;p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Google Shape;207;p8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4" name="Google Shape;208;p8"/>
          <p:cNvSpPr txBox="1"/>
          <p:nvPr/>
        </p:nvSpPr>
        <p:spPr>
          <a:xfrm>
            <a:off x="0" y="285747"/>
            <a:ext cx="18288002" cy="216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9984"/>
              </a:lnSpc>
              <a:defRPr sz="70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 que </a:t>
            </a:r>
            <a:r>
              <a:rPr dirty="0" err="1"/>
              <a:t>aconteceu</a:t>
            </a:r>
            <a:r>
              <a:rPr dirty="0"/>
              <a:t>? Por que?</a:t>
            </a:r>
          </a:p>
          <a:p>
            <a:pPr algn="ctr"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Discuta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grupos</a:t>
            </a:r>
            <a:endParaRPr dirty="0"/>
          </a:p>
        </p:txBody>
      </p:sp>
      <p:pic>
        <p:nvPicPr>
          <p:cNvPr id="205" name="Google Shape;209;p8" descr="EU Embl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210;p8" descr="Europlane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211;p8" descr="ov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0909" y="2176735"/>
            <a:ext cx="524827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212;p8" descr="ov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05" y="3103709"/>
            <a:ext cx="4310190" cy="6157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213;p8" descr="ov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697" y="3004423"/>
            <a:ext cx="4310190" cy="6157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214;p8" descr="temperaturas abaixo de zer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57386">
            <a:off x="2200400" y="4624547"/>
            <a:ext cx="2781992" cy="2422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215;p8" descr="alta salinidad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5740" y="4567340"/>
            <a:ext cx="1875317" cy="33706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4C8801-3405-7047-86E9-5CC0B3F29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7000" b="0" i="0" spc="0" baseline="0" dirty="0">
                <a:ln>
                  <a:noFill/>
                </a:ln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</a:t>
            </a:r>
            <a:r>
              <a:rPr lang="en-GB" sz="7000" b="0" i="0" spc="0" baseline="0" dirty="0" err="1">
                <a:ln>
                  <a:noFill/>
                </a:ln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aconteceu</a:t>
            </a:r>
            <a:r>
              <a:rPr lang="en-GB" sz="7000" b="0" i="0" spc="0" baseline="0" dirty="0">
                <a:ln>
                  <a:noFill/>
                </a:ln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Por que?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2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18288000" cy="1946598"/>
          </a:xfrm>
        </p:grpSpPr>
        <p:pic>
          <p:nvPicPr>
            <p:cNvPr id="215" name="Google Shape;222;p31" descr="Google Shape;222;p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Google Shape;223;p31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8" name="Google Shape;224;p31" descr="Qual sua opinião sobre isso pode afetar a habitabilidade?"/>
          <p:cNvSpPr txBox="1"/>
          <p:nvPr/>
        </p:nvSpPr>
        <p:spPr>
          <a:xfrm>
            <a:off x="0" y="499329"/>
            <a:ext cx="18288002" cy="216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9984"/>
              </a:lnSpc>
              <a:defRPr sz="70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Qual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opinião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isso</a:t>
            </a:r>
            <a:r>
              <a:rPr dirty="0"/>
              <a:t>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afetar</a:t>
            </a:r>
            <a:r>
              <a:rPr dirty="0"/>
              <a:t> a </a:t>
            </a:r>
            <a:r>
              <a:rPr dirty="0" err="1"/>
              <a:t>habitabilidade</a:t>
            </a:r>
            <a:r>
              <a:rPr dirty="0"/>
              <a:t>?</a:t>
            </a:r>
          </a:p>
        </p:txBody>
      </p:sp>
      <p:pic>
        <p:nvPicPr>
          <p:cNvPr id="219" name="Google Shape;225;p31" descr="EU Embl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Google Shape;226;p31" descr="Google Shape;226;p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oup 1" descr="Extremófilo"/>
          <p:cNvGrpSpPr/>
          <p:nvPr/>
        </p:nvGrpSpPr>
        <p:grpSpPr>
          <a:xfrm>
            <a:off x="3956102" y="2141494"/>
            <a:ext cx="10250519" cy="6421747"/>
            <a:chOff x="0" y="0"/>
            <a:chExt cx="10250518" cy="6421746"/>
          </a:xfrm>
        </p:grpSpPr>
        <p:pic>
          <p:nvPicPr>
            <p:cNvPr id="221" name="Google Shape;227;p31" descr="Google Shape;227;p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3510" y="596841"/>
              <a:ext cx="6347452" cy="5824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Google Shape;228;p31" descr="Google Shape;228;p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48345">
              <a:off x="7985493" y="789324"/>
              <a:ext cx="1775824" cy="291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Google Shape;229;p31" descr="Google Shape;229;p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777480">
              <a:off x="614476" y="249089"/>
              <a:ext cx="1775825" cy="291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00EA5-C0D9-6548-9BC2-28003E11AEC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opinião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afetar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habitabilidade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34;p14" descr="célula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438" b="32104"/>
          <a:stretch>
            <a:fillRect/>
          </a:stretch>
        </p:blipFill>
        <p:spPr>
          <a:xfrm>
            <a:off x="6414206" y="1079715"/>
            <a:ext cx="3371853" cy="4473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oogle Shape;235;p14" descr="Membran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812" b="23070"/>
          <a:stretch>
            <a:fillRect/>
          </a:stretch>
        </p:blipFill>
        <p:spPr>
          <a:xfrm>
            <a:off x="10119038" y="1064991"/>
            <a:ext cx="3400457" cy="4488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ogle Shape;236;p14" descr="Mart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874" r="11258" b="27542"/>
          <a:stretch>
            <a:fillRect/>
          </a:stretch>
        </p:blipFill>
        <p:spPr>
          <a:xfrm>
            <a:off x="13887448" y="1075219"/>
            <a:ext cx="3371145" cy="44101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oogle Shape;23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2"/>
            <a:ext cx="3371851" cy="4398519"/>
            <a:chOff x="0" y="0"/>
            <a:chExt cx="3371850" cy="4398517"/>
          </a:xfrm>
        </p:grpSpPr>
        <p:sp>
          <p:nvSpPr>
            <p:cNvPr id="231" name="Google Shape;238;p14"/>
            <p:cNvSpPr/>
            <p:nvPr/>
          </p:nvSpPr>
          <p:spPr>
            <a:xfrm>
              <a:off x="0" y="625603"/>
              <a:ext cx="3371850" cy="3772915"/>
            </a:xfrm>
            <a:prstGeom prst="rect">
              <a:avLst/>
            </a:prstGeom>
            <a:solidFill>
              <a:srgbClr val="E2ED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2" name="Google Shape;239;p14" descr="Google Shape;239;p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1711833" cy="693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6" name="Google Shape;24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4" y="4859782"/>
            <a:ext cx="3371851" cy="4398519"/>
            <a:chOff x="0" y="0"/>
            <a:chExt cx="3371850" cy="4398517"/>
          </a:xfrm>
        </p:grpSpPr>
        <p:sp>
          <p:nvSpPr>
            <p:cNvPr id="234" name="Google Shape;241;p14"/>
            <p:cNvSpPr/>
            <p:nvPr/>
          </p:nvSpPr>
          <p:spPr>
            <a:xfrm>
              <a:off x="0" y="625603"/>
              <a:ext cx="3371850" cy="3772915"/>
            </a:xfrm>
            <a:prstGeom prst="rect">
              <a:avLst/>
            </a:prstGeom>
            <a:solidFill>
              <a:srgbClr val="E2ED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5" name="Google Shape;242;p14" descr="Google Shape;242;p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1711833" cy="693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9" name="Google Shape;24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2"/>
            <a:ext cx="3371850" cy="4398519"/>
            <a:chOff x="0" y="0"/>
            <a:chExt cx="3371850" cy="4398517"/>
          </a:xfrm>
        </p:grpSpPr>
        <p:sp>
          <p:nvSpPr>
            <p:cNvPr id="237" name="Google Shape;244;p14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0" y="625603"/>
              <a:ext cx="3371850" cy="3772915"/>
            </a:xfrm>
            <a:prstGeom prst="rect">
              <a:avLst/>
            </a:prstGeom>
            <a:solidFill>
              <a:srgbClr val="E2ED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8" name="Google Shape;245;p14" descr="Google Shape;245;p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1711833" cy="693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0" name="Google Shape;2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9133311">
            <a:off x="-1561845" y="-1217977"/>
            <a:ext cx="7048112" cy="70481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oogle Shape;24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7"/>
            <a:ext cx="2680409" cy="773653"/>
            <a:chOff x="0" y="0"/>
            <a:chExt cx="2680408" cy="773652"/>
          </a:xfrm>
        </p:grpSpPr>
        <p:sp>
          <p:nvSpPr>
            <p:cNvPr id="241" name="Google Shape;248;p14" descr="1"/>
            <p:cNvSpPr/>
            <p:nvPr/>
          </p:nvSpPr>
          <p:spPr>
            <a:xfrm>
              <a:off x="0" y="0"/>
              <a:ext cx="268040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30000"/>
                </a:lnSpc>
                <a:defRPr sz="330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242" name="Google Shape;249;p14" descr="O que as células podem fazer para ajustarem-se a um ambiente extremo?&#13;&#10;"/>
            <p:cNvSpPr/>
            <p:nvPr/>
          </p:nvSpPr>
          <p:spPr>
            <a:xfrm>
              <a:off x="0" y="773652"/>
              <a:ext cx="26613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O que as </a:t>
              </a:r>
              <a:r>
                <a:rPr dirty="0" err="1"/>
                <a:t>células</a:t>
              </a:r>
              <a:r>
                <a:rPr dirty="0"/>
                <a:t> </a:t>
              </a:r>
              <a:r>
                <a:rPr dirty="0" err="1"/>
                <a:t>podem</a:t>
              </a:r>
              <a:r>
                <a:rPr dirty="0"/>
                <a:t> </a:t>
              </a:r>
              <a:r>
                <a:rPr dirty="0" err="1"/>
                <a:t>fazer</a:t>
              </a:r>
              <a:r>
                <a:rPr dirty="0"/>
                <a:t> para </a:t>
              </a:r>
              <a:r>
                <a:rPr dirty="0" err="1"/>
                <a:t>ajustarem</a:t>
              </a:r>
              <a:r>
                <a:rPr dirty="0"/>
                <a:t>-se a um </a:t>
              </a:r>
              <a:r>
                <a:rPr dirty="0" err="1"/>
                <a:t>ambiente</a:t>
              </a:r>
              <a:r>
                <a:rPr dirty="0"/>
                <a:t> </a:t>
              </a:r>
              <a:r>
                <a:rPr dirty="0" err="1"/>
                <a:t>extremo</a:t>
              </a:r>
              <a:r>
                <a:rPr dirty="0"/>
                <a:t>?</a:t>
              </a:r>
            </a:p>
          </p:txBody>
        </p:sp>
      </p:grpSp>
      <p:grpSp>
        <p:nvGrpSpPr>
          <p:cNvPr id="246" name="Google Shape;2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9" cy="1990570"/>
            <a:chOff x="0" y="0"/>
            <a:chExt cx="2680408" cy="1990570"/>
          </a:xfrm>
        </p:grpSpPr>
        <p:sp>
          <p:nvSpPr>
            <p:cNvPr id="244" name="Google Shape;251;p14" descr="2"/>
            <p:cNvSpPr txBox="1"/>
            <p:nvPr/>
          </p:nvSpPr>
          <p:spPr>
            <a:xfrm>
              <a:off x="0" y="0"/>
              <a:ext cx="2680409" cy="415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30000"/>
                </a:lnSpc>
                <a:defRPr sz="330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5" name="Google Shape;252;p14" descr="Por que a membrana celular é importante?&#13;&#10;"/>
            <p:cNvSpPr txBox="1"/>
            <p:nvPr/>
          </p:nvSpPr>
          <p:spPr>
            <a:xfrm>
              <a:off x="0" y="773652"/>
              <a:ext cx="2661359" cy="1216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Por que a </a:t>
              </a:r>
              <a:r>
                <a:rPr dirty="0" err="1"/>
                <a:t>membrana</a:t>
              </a:r>
              <a:r>
                <a:rPr dirty="0"/>
                <a:t> </a:t>
              </a:r>
              <a:r>
                <a:rPr dirty="0" err="1"/>
                <a:t>celular</a:t>
              </a:r>
              <a:r>
                <a:rPr dirty="0"/>
                <a:t> </a:t>
              </a:r>
              <a:r>
                <a:rPr dirty="0" err="1"/>
                <a:t>é</a:t>
              </a:r>
              <a:r>
                <a:rPr dirty="0"/>
                <a:t> </a:t>
              </a:r>
              <a:r>
                <a:rPr dirty="0" err="1"/>
                <a:t>importante</a:t>
              </a:r>
              <a:r>
                <a:rPr dirty="0"/>
                <a:t>?</a:t>
              </a:r>
            </a:p>
          </p:txBody>
        </p:sp>
      </p:grpSp>
      <p:grpSp>
        <p:nvGrpSpPr>
          <p:cNvPr id="249" name="Google Shape;25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69" y="6023917"/>
            <a:ext cx="2680410" cy="773654"/>
            <a:chOff x="0" y="0"/>
            <a:chExt cx="2680408" cy="773652"/>
          </a:xfrm>
        </p:grpSpPr>
        <p:sp>
          <p:nvSpPr>
            <p:cNvPr id="247" name="Google Shape;254;p14" descr="3"/>
            <p:cNvSpPr/>
            <p:nvPr/>
          </p:nvSpPr>
          <p:spPr>
            <a:xfrm>
              <a:off x="0" y="0"/>
              <a:ext cx="268040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30000"/>
                </a:lnSpc>
                <a:defRPr sz="330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3</a:t>
              </a:r>
            </a:p>
          </p:txBody>
        </p:sp>
        <p:sp>
          <p:nvSpPr>
            <p:cNvPr id="248" name="Google Shape;255;p14" descr="Como as condições extremas de Marte podem afetar as células?&#13;&#10;"/>
            <p:cNvSpPr/>
            <p:nvPr/>
          </p:nvSpPr>
          <p:spPr>
            <a:xfrm>
              <a:off x="0" y="773652"/>
              <a:ext cx="26613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Como as </a:t>
              </a:r>
              <a:r>
                <a:rPr dirty="0" err="1"/>
                <a:t>condições</a:t>
              </a:r>
              <a:r>
                <a:rPr dirty="0"/>
                <a:t> </a:t>
              </a:r>
              <a:r>
                <a:rPr dirty="0" err="1"/>
                <a:t>extremas</a:t>
              </a:r>
              <a:r>
                <a:rPr dirty="0"/>
                <a:t> de </a:t>
              </a:r>
              <a:r>
                <a:rPr dirty="0" err="1"/>
                <a:t>Marte</a:t>
              </a:r>
              <a:r>
                <a:rPr dirty="0"/>
                <a:t> </a:t>
              </a:r>
              <a:r>
                <a:rPr dirty="0" err="1"/>
                <a:t>podem</a:t>
              </a:r>
              <a:r>
                <a:rPr dirty="0"/>
                <a:t> </a:t>
              </a:r>
              <a:r>
                <a:rPr dirty="0" err="1"/>
                <a:t>afetar</a:t>
              </a:r>
              <a:r>
                <a:rPr dirty="0"/>
                <a:t> as </a:t>
              </a:r>
              <a:r>
                <a:rPr dirty="0" err="1"/>
                <a:t>células</a:t>
              </a:r>
              <a:r>
                <a:rPr dirty="0"/>
                <a:t>?</a:t>
              </a:r>
            </a:p>
          </p:txBody>
        </p:sp>
      </p:grpSp>
      <p:grpSp>
        <p:nvGrpSpPr>
          <p:cNvPr id="252" name="Google Shape;2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0" y="4859782"/>
            <a:ext cx="5107556" cy="3657523"/>
            <a:chOff x="0" y="0"/>
            <a:chExt cx="5107555" cy="3657521"/>
          </a:xfrm>
        </p:grpSpPr>
        <p:sp>
          <p:nvSpPr>
            <p:cNvPr id="250" name="Google Shape;257;p14" descr="Relembrando&#13;&#10;"/>
            <p:cNvSpPr txBox="1"/>
            <p:nvPr/>
          </p:nvSpPr>
          <p:spPr>
            <a:xfrm>
              <a:off x="0" y="0"/>
              <a:ext cx="5107555" cy="895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20000"/>
                </a:lnSpc>
                <a:defRPr sz="7000">
                  <a:solidFill>
                    <a:srgbClr val="E2EDF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Relembrando</a:t>
              </a:r>
              <a:endParaRPr dirty="0"/>
            </a:p>
          </p:txBody>
        </p:sp>
        <p:sp>
          <p:nvSpPr>
            <p:cNvPr id="251" name="Google Shape;258;p14"/>
            <p:cNvSpPr txBox="1"/>
            <p:nvPr/>
          </p:nvSpPr>
          <p:spPr>
            <a:xfrm>
              <a:off x="0" y="1679099"/>
              <a:ext cx="5107556" cy="1978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30000"/>
                </a:lnSpc>
                <a:defRPr sz="380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Responda essas perguntas sobre o que você aprendeu hoje:</a:t>
              </a:r>
            </a:p>
          </p:txBody>
        </p:sp>
      </p:grpSp>
      <p:pic>
        <p:nvPicPr>
          <p:cNvPr id="253" name="Google Shape;260;p14" descr="EU Emble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Google Shape;261;p14" descr="Europlanet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4954D-2D5F-304E-910E-F532BA43606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Relembrand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95;p3" descr="Objectivos"/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20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82972" y="1147027"/>
            <a:ext cx="7835456" cy="2606464"/>
            <a:chOff x="0" y="0"/>
            <a:chExt cx="7835454" cy="2606463"/>
          </a:xfrm>
        </p:grpSpPr>
        <p:sp>
          <p:nvSpPr>
            <p:cNvPr id="117" name="Google Shape;97;p3"/>
            <p:cNvSpPr/>
            <p:nvPr/>
          </p:nvSpPr>
          <p:spPr>
            <a:xfrm>
              <a:off x="144899" y="0"/>
              <a:ext cx="76905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sz="700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Objetivos</a:t>
              </a:r>
              <a:endParaRPr dirty="0"/>
            </a:p>
          </p:txBody>
        </p:sp>
        <p:sp>
          <p:nvSpPr>
            <p:cNvPr id="118" name="Google Shape;98;p3"/>
            <p:cNvSpPr/>
            <p:nvPr/>
          </p:nvSpPr>
          <p:spPr>
            <a:xfrm>
              <a:off x="144896" y="1077933"/>
              <a:ext cx="76905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30000"/>
                </a:lnSpc>
                <a:defRPr sz="380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Após completar esta atividade, os estudantes irão:</a:t>
              </a:r>
            </a:p>
          </p:txBody>
        </p:sp>
        <p:sp>
          <p:nvSpPr>
            <p:cNvPr id="119" name="Google Shape;99;p3"/>
            <p:cNvSpPr/>
            <p:nvPr/>
          </p:nvSpPr>
          <p:spPr>
            <a:xfrm>
              <a:off x="0" y="2606463"/>
              <a:ext cx="76905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71500" indent="-571500">
                <a:buClr>
                  <a:srgbClr val="000000"/>
                </a:buClr>
                <a:buSzPts val="3600"/>
                <a:buFont typeface="Arial"/>
                <a:buChar char="•"/>
                <a:defRPr sz="36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Entender que as células podem mudar para adaptar-se a ambientes extremos.</a:t>
              </a:r>
            </a:p>
            <a:p>
              <a:pPr marL="342900" indent="-114300">
                <a:defRPr sz="36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marL="571500" indent="-571500">
                <a:buClr>
                  <a:srgbClr val="000000"/>
                </a:buClr>
                <a:buSzPts val="3600"/>
                <a:buFont typeface="Arial"/>
                <a:buChar char="•"/>
                <a:defRPr sz="36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Explicar a função da membrana celular.</a:t>
              </a:r>
            </a:p>
            <a:p>
              <a:pPr marL="342900" indent="-114300">
                <a:defRPr sz="36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marL="571500" indent="-571500">
                <a:buClr>
                  <a:srgbClr val="000000"/>
                </a:buClr>
                <a:buSzPts val="3600"/>
                <a:buFont typeface="Arial"/>
                <a:buChar char="•"/>
                <a:defRPr sz="36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Avaliar como as dificuldades em Marte podem afetar sua habitabilidade.</a:t>
              </a:r>
            </a:p>
            <a:p>
              <a:pPr marL="228600">
                <a:defRPr sz="36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23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8" y="-1461089"/>
            <a:ext cx="8044342" cy="11285934"/>
            <a:chOff x="0" y="0"/>
            <a:chExt cx="8044340" cy="11285932"/>
          </a:xfrm>
        </p:grpSpPr>
        <p:pic>
          <p:nvPicPr>
            <p:cNvPr id="12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61775">
              <a:off x="1031120" y="1240776"/>
              <a:ext cx="6555880" cy="3605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6087287"/>
              <a:ext cx="5198647" cy="5198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4" name="Google Shape;103;p3" descr="EU Embl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104;p3" descr="Europlanet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CA86F6-9C25-3948-B45D-AD64897652B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09;p4"/>
          <p:cNvSpPr txBox="1"/>
          <p:nvPr/>
        </p:nvSpPr>
        <p:spPr>
          <a:xfrm>
            <a:off x="3199063" y="191689"/>
            <a:ext cx="15088937" cy="120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O que </a:t>
            </a:r>
            <a:r>
              <a:rPr dirty="0" err="1"/>
              <a:t>é</a:t>
            </a:r>
            <a:r>
              <a:rPr dirty="0"/>
              <a:t> um </a:t>
            </a:r>
            <a:r>
              <a:rPr dirty="0" err="1"/>
              <a:t>ambiente</a:t>
            </a:r>
            <a:r>
              <a:rPr dirty="0"/>
              <a:t> </a:t>
            </a:r>
            <a:r>
              <a:rPr dirty="0" err="1"/>
              <a:t>extremo</a:t>
            </a:r>
            <a:r>
              <a:rPr dirty="0"/>
              <a:t>?</a:t>
            </a:r>
          </a:p>
        </p:txBody>
      </p:sp>
      <p:pic>
        <p:nvPicPr>
          <p:cNvPr id="128" name="Google Shape;110;p4" descr="Google Shape;110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5" y="428018"/>
            <a:ext cx="2200882" cy="22008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18288000" cy="1946598"/>
          </a:xfrm>
        </p:grpSpPr>
        <p:pic>
          <p:nvPicPr>
            <p:cNvPr id="129" name="Google Shape;112;p4" descr="Google Shape;112;p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Google Shape;113;p4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2" name="Google Shape;114;p4" descr="Google Shape;114;p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oogle Shape;115;p4" descr="Europlanet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oogle Shape;116;p4" descr="Google Shape;116;p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57386">
            <a:off x="2498666" y="2114619"/>
            <a:ext cx="2041003" cy="177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117;p4" descr="Google Shape;117;p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2879" y="4313647"/>
            <a:ext cx="2823007" cy="424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Google Shape;118;p4" descr="Google Shape;118;p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04671">
            <a:off x="6075517" y="3348956"/>
            <a:ext cx="6152076" cy="307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Google Shape;119;p4" descr="Google Shape;119;p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85229" y="1649754"/>
            <a:ext cx="1875317" cy="3370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oogle Shape;120;p4" descr="Google Shape;120;p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5952" y="4886974"/>
            <a:ext cx="2839171" cy="36700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1BDC94-8860-7C43-8983-1D2CC6665AF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extremo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2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18288000" cy="1946598"/>
          </a:xfrm>
        </p:grpSpPr>
        <p:pic>
          <p:nvPicPr>
            <p:cNvPr id="140" name="Google Shape;127;p5" descr="Google Shape;127;p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Google Shape;128;p5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3" name="Google Shape;129;p5"/>
          <p:cNvSpPr txBox="1"/>
          <p:nvPr/>
        </p:nvSpPr>
        <p:spPr>
          <a:xfrm>
            <a:off x="0" y="285747"/>
            <a:ext cx="18288002" cy="895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9984"/>
              </a:lnSpc>
              <a:defRPr sz="70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Exemplos</a:t>
            </a:r>
            <a:r>
              <a:rPr dirty="0"/>
              <a:t> de Ambientes </a:t>
            </a:r>
            <a:r>
              <a:rPr dirty="0" err="1"/>
              <a:t>Extremos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Terra</a:t>
            </a:r>
          </a:p>
        </p:txBody>
      </p:sp>
      <p:pic>
        <p:nvPicPr>
          <p:cNvPr id="144" name="Google Shape;130;p5" descr="EU Embl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Google Shape;131;p5" descr="Europlane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oogle Shape;132;p5" descr="Google Shape;132;p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679" y="1731790"/>
            <a:ext cx="6455230" cy="6455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oogle Shape;133;p5" descr="Google Shape;133;p5"/>
          <p:cNvPicPr>
            <a:picLocks noChangeAspect="1"/>
          </p:cNvPicPr>
          <p:nvPr/>
        </p:nvPicPr>
        <p:blipFill>
          <a:blip r:embed="rId7"/>
          <a:srcRect l="53809" r="339" b="7046"/>
          <a:stretch>
            <a:fillRect/>
          </a:stretch>
        </p:blipFill>
        <p:spPr>
          <a:xfrm>
            <a:off x="1661992" y="1342909"/>
            <a:ext cx="6747222" cy="68441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09A2F-3267-0542-AAFE-35707404FA5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Ambientes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Extremos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Terra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38;p27"/>
          <p:cNvSpPr txBox="1"/>
          <p:nvPr/>
        </p:nvSpPr>
        <p:spPr>
          <a:xfrm>
            <a:off x="4685629" y="428018"/>
            <a:ext cx="10832662" cy="895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Do que as </a:t>
            </a:r>
            <a:r>
              <a:rPr dirty="0" err="1"/>
              <a:t>células</a:t>
            </a:r>
            <a:r>
              <a:rPr dirty="0"/>
              <a:t>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feitas</a:t>
            </a:r>
            <a:r>
              <a:rPr dirty="0"/>
              <a:t>?</a:t>
            </a:r>
          </a:p>
        </p:txBody>
      </p:sp>
      <p:pic>
        <p:nvPicPr>
          <p:cNvPr id="152" name="Google Shape;139;p27" descr="Google Shape;139;p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5" y="428018"/>
            <a:ext cx="2200882" cy="22008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18288000" cy="1946598"/>
          </a:xfrm>
        </p:grpSpPr>
        <p:pic>
          <p:nvPicPr>
            <p:cNvPr id="153" name="Google Shape;141;p27" descr="Google Shape;141;p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Google Shape;142;p27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56" name="Google Shape;143;p27" descr="EU Embl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oogle Shape;144;p27" descr="Google Shape;144;p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oogle Shape;145;p27" descr="Google Shape;145;p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792" y="2978281"/>
            <a:ext cx="7260416" cy="536212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14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4904509" y="4532375"/>
            <a:ext cx="3739739" cy="326190"/>
          </a:xfrm>
          <a:prstGeom prst="line">
            <a:avLst/>
          </a:prstGeom>
          <a:ln>
            <a:solidFill>
              <a:srgbClr val="4A7DB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Google Shape;14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2251363" y="5890552"/>
            <a:ext cx="3739740" cy="326190"/>
          </a:xfrm>
          <a:prstGeom prst="line">
            <a:avLst/>
          </a:prstGeom>
          <a:ln>
            <a:solidFill>
              <a:srgbClr val="4A7DB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Google Shape;14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2937340" y="4943091"/>
            <a:ext cx="3739740" cy="326190"/>
          </a:xfrm>
          <a:prstGeom prst="line">
            <a:avLst/>
          </a:prstGeom>
          <a:ln>
            <a:solidFill>
              <a:srgbClr val="4A7DB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Google Shape;149;p27"/>
          <p:cNvSpPr txBox="1"/>
          <p:nvPr/>
        </p:nvSpPr>
        <p:spPr>
          <a:xfrm>
            <a:off x="3522109" y="4136761"/>
            <a:ext cx="1641316" cy="48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>
                <a:solidFill>
                  <a:srgbClr val="EEECE1"/>
                </a:solidFill>
              </a:defRPr>
            </a:lvl1pPr>
          </a:lstStyle>
          <a:p>
            <a:r>
              <a:t>Núcleo</a:t>
            </a:r>
          </a:p>
        </p:txBody>
      </p:sp>
      <p:sp>
        <p:nvSpPr>
          <p:cNvPr id="163" name="Google Shape;150;p27"/>
          <p:cNvSpPr txBox="1"/>
          <p:nvPr/>
        </p:nvSpPr>
        <p:spPr>
          <a:xfrm>
            <a:off x="1176833" y="4585670"/>
            <a:ext cx="2050739" cy="48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>
                <a:solidFill>
                  <a:srgbClr val="EEECE1"/>
                </a:solidFill>
              </a:defRPr>
            </a:lvl1pPr>
          </a:lstStyle>
          <a:p>
            <a:r>
              <a:t>Citoplasma</a:t>
            </a:r>
          </a:p>
        </p:txBody>
      </p:sp>
      <p:sp>
        <p:nvSpPr>
          <p:cNvPr id="164" name="Google Shape;151;p27"/>
          <p:cNvSpPr txBox="1"/>
          <p:nvPr/>
        </p:nvSpPr>
        <p:spPr>
          <a:xfrm>
            <a:off x="682940" y="5486415"/>
            <a:ext cx="1830567" cy="892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>
                <a:solidFill>
                  <a:srgbClr val="EEECE1"/>
                </a:solidFill>
              </a:defRPr>
            </a:lvl1pPr>
          </a:lstStyle>
          <a:p>
            <a:r>
              <a:t>Membrana Celular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A42332-64C2-EE42-BDA1-A33D88DB4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que as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feitas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56;p28"/>
          <p:cNvSpPr txBox="1"/>
          <p:nvPr/>
        </p:nvSpPr>
        <p:spPr>
          <a:xfrm>
            <a:off x="3182911" y="235797"/>
            <a:ext cx="13825895" cy="895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A </a:t>
            </a:r>
            <a:r>
              <a:rPr dirty="0" err="1"/>
              <a:t>importância</a:t>
            </a:r>
            <a:r>
              <a:rPr dirty="0"/>
              <a:t> da </a:t>
            </a:r>
            <a:r>
              <a:rPr dirty="0" err="1"/>
              <a:t>membrana</a:t>
            </a:r>
            <a:r>
              <a:rPr dirty="0"/>
              <a:t> </a:t>
            </a:r>
            <a:r>
              <a:rPr dirty="0" err="1"/>
              <a:t>celular</a:t>
            </a:r>
            <a:endParaRPr dirty="0"/>
          </a:p>
        </p:txBody>
      </p:sp>
      <p:pic>
        <p:nvPicPr>
          <p:cNvPr id="167" name="Google Shape;157;p28" descr="Google Shape;157;p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5" y="428018"/>
            <a:ext cx="2200882" cy="22008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Google Shape;15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18288000" cy="1946598"/>
          </a:xfrm>
        </p:grpSpPr>
        <p:pic>
          <p:nvPicPr>
            <p:cNvPr id="168" name="Google Shape;159;p28" descr="Google Shape;159;p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Google Shape;160;p28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71" name="Google Shape;161;p28" descr="EU Embl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oogle Shape;162;p28" descr="Europlanet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oogle Shape;163;p28" descr="Google Shape;163;p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85" y="1714500"/>
            <a:ext cx="84296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224AB-456F-0944-80C1-01AD73361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celular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68;p29" descr="O que é uma membrana semi-permeável?&#13;&#10;"/>
          <p:cNvSpPr txBox="1"/>
          <p:nvPr/>
        </p:nvSpPr>
        <p:spPr>
          <a:xfrm>
            <a:off x="459768" y="716079"/>
            <a:ext cx="17334692" cy="895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O que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membrana</a:t>
            </a:r>
            <a:r>
              <a:rPr dirty="0"/>
              <a:t> semi-</a:t>
            </a:r>
            <a:r>
              <a:rPr dirty="0" err="1"/>
              <a:t>permeável</a:t>
            </a:r>
            <a:r>
              <a:rPr dirty="0"/>
              <a:t>?</a:t>
            </a:r>
          </a:p>
        </p:txBody>
      </p:sp>
      <p:sp>
        <p:nvSpPr>
          <p:cNvPr id="176" name="Google Shape;17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2" cy="7170936"/>
          </a:xfrm>
          <a:prstGeom prst="rect">
            <a:avLst/>
          </a:prstGeom>
          <a:solidFill>
            <a:srgbClr val="6BD4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7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3065" y="1612737"/>
            <a:ext cx="2924936" cy="118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oogle Shape;173;p29" descr="EU Embl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Google Shape;174;p29" descr="Europlane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9" descr="Vídeo">
            <a:hlinkClick r:id="rId6"/>
          </p:cNvPr>
          <p:cNvPicPr>
            <a:picLocks noChangeAspect="1"/>
          </p:cNvPicPr>
          <p:nvPr/>
        </p:nvPicPr>
        <p:blipFill>
          <a:blip r:embed="rId7"/>
          <a:srcRect l="27431" t="34506" r="27780" b="33472"/>
          <a:stretch>
            <a:fillRect/>
          </a:stretch>
        </p:blipFill>
        <p:spPr>
          <a:xfrm>
            <a:off x="7055878" y="4590103"/>
            <a:ext cx="4176237" cy="422285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oogle Shape;144;p5"/>
          <p:cNvSpPr txBox="1"/>
          <p:nvPr/>
        </p:nvSpPr>
        <p:spPr>
          <a:xfrm>
            <a:off x="430727" y="2016893"/>
            <a:ext cx="17426546" cy="49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0000"/>
              </a:lnSpc>
              <a:defRPr sz="38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Clique no </a:t>
            </a:r>
            <a:r>
              <a:rPr dirty="0" err="1"/>
              <a:t>botão</a:t>
            </a:r>
            <a:r>
              <a:rPr dirty="0"/>
              <a:t> </a:t>
            </a:r>
            <a:r>
              <a:rPr dirty="0" err="1"/>
              <a:t>abaixo</a:t>
            </a:r>
            <a:r>
              <a:rPr dirty="0"/>
              <a:t> para </a:t>
            </a:r>
            <a:r>
              <a:rPr dirty="0" err="1"/>
              <a:t>abrir</a:t>
            </a:r>
            <a:r>
              <a:rPr dirty="0"/>
              <a:t> o link do </a:t>
            </a:r>
            <a:r>
              <a:rPr dirty="0" err="1"/>
              <a:t>vídeo</a:t>
            </a:r>
            <a:r>
              <a:rPr dirty="0"/>
              <a:t>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E9B92F-4949-FE4D-8998-B123BE2E892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semi-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permeável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0;p30"/>
          <p:cNvSpPr txBox="1"/>
          <p:nvPr/>
        </p:nvSpPr>
        <p:spPr>
          <a:xfrm>
            <a:off x="2856830" y="428018"/>
            <a:ext cx="15146705" cy="216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O que </a:t>
            </a:r>
            <a:r>
              <a:rPr dirty="0" err="1"/>
              <a:t>poderia</a:t>
            </a:r>
            <a:r>
              <a:rPr dirty="0"/>
              <a:t> </a:t>
            </a:r>
            <a:r>
              <a:rPr dirty="0" err="1"/>
              <a:t>acontecer</a:t>
            </a:r>
            <a:r>
              <a:rPr dirty="0"/>
              <a:t> a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célula</a:t>
            </a:r>
            <a:r>
              <a:rPr dirty="0"/>
              <a:t> sob </a:t>
            </a:r>
            <a:r>
              <a:rPr dirty="0" err="1"/>
              <a:t>condições</a:t>
            </a:r>
            <a:r>
              <a:rPr dirty="0"/>
              <a:t> </a:t>
            </a:r>
            <a:r>
              <a:rPr dirty="0" err="1"/>
              <a:t>parecidas</a:t>
            </a:r>
            <a:r>
              <a:rPr dirty="0"/>
              <a:t> com a de </a:t>
            </a:r>
            <a:r>
              <a:rPr dirty="0" err="1"/>
              <a:t>Marte</a:t>
            </a:r>
            <a:r>
              <a:rPr dirty="0"/>
              <a:t>?</a:t>
            </a:r>
          </a:p>
        </p:txBody>
      </p:sp>
      <p:pic>
        <p:nvPicPr>
          <p:cNvPr id="184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5" y="428018"/>
            <a:ext cx="2200882" cy="22008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oogle Shape;18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18288000" cy="1946598"/>
          </a:xfrm>
        </p:grpSpPr>
        <p:pic>
          <p:nvPicPr>
            <p:cNvPr id="185" name="Google Shape;183;p30" descr="Google Shape;183;p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15" y="0"/>
              <a:ext cx="2839170" cy="106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Google Shape;184;p30"/>
            <p:cNvSpPr/>
            <p:nvPr/>
          </p:nvSpPr>
          <p:spPr>
            <a:xfrm>
              <a:off x="0" y="821433"/>
              <a:ext cx="18288000" cy="1125166"/>
            </a:xfrm>
            <a:prstGeom prst="rect">
              <a:avLst/>
            </a:prstGeom>
            <a:solidFill>
              <a:srgbClr val="6BD4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88" name="Google Shape;185;p30" descr="Google Shape;185;p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Google Shape;186;p30" descr="Google Shape;186;p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oogle Shape;18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740" y="3920156"/>
            <a:ext cx="4088516" cy="4334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4F1EDB-3421-C445-B124-0BDD7B3D3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poderia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acontecer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célula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sob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condições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parecidas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com a de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 descr="Experimento da membrana do ovo"/>
          <p:cNvSpPr txBox="1"/>
          <p:nvPr/>
        </p:nvSpPr>
        <p:spPr>
          <a:xfrm>
            <a:off x="337397" y="716079"/>
            <a:ext cx="17334692" cy="895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70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Experimento</a:t>
            </a:r>
            <a:r>
              <a:rPr dirty="0"/>
              <a:t> da </a:t>
            </a:r>
            <a:r>
              <a:rPr dirty="0" err="1"/>
              <a:t>membrana</a:t>
            </a:r>
            <a:r>
              <a:rPr dirty="0"/>
              <a:t> do </a:t>
            </a:r>
            <a:r>
              <a:rPr dirty="0" err="1"/>
              <a:t>ovo</a:t>
            </a:r>
            <a:endParaRPr dirty="0"/>
          </a:p>
        </p:txBody>
      </p:sp>
      <p:sp>
        <p:nvSpPr>
          <p:cNvPr id="193" name="Google Shape;19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2" cy="7170936"/>
          </a:xfrm>
          <a:prstGeom prst="rect">
            <a:avLst/>
          </a:prstGeom>
          <a:solidFill>
            <a:srgbClr val="6BD4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94" name="Google Shape;19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3065" y="1612737"/>
            <a:ext cx="2924936" cy="118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Google Shape;196;p6" descr="Google Shape;196;p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163" y="1612737"/>
            <a:ext cx="1917550" cy="7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oogle Shape;197;p6" descr="Google Shape;197;p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200" y="9400506"/>
            <a:ext cx="1038986" cy="693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198;p6" descr="Europlanet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" y="9261119"/>
            <a:ext cx="3460995" cy="102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9" descr="Vídeo">
            <a:hlinkClick r:id="rId7"/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431" t="34506" r="27780" b="33472"/>
          <a:stretch>
            <a:fillRect/>
          </a:stretch>
        </p:blipFill>
        <p:spPr>
          <a:xfrm>
            <a:off x="7055878" y="4590103"/>
            <a:ext cx="4176237" cy="422285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Google Shape;14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727" y="2016893"/>
            <a:ext cx="17426546" cy="49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0000"/>
              </a:lnSpc>
              <a:defRPr sz="38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Clique no </a:t>
            </a:r>
            <a:r>
              <a:rPr dirty="0" err="1"/>
              <a:t>botão</a:t>
            </a:r>
            <a:r>
              <a:rPr dirty="0"/>
              <a:t> </a:t>
            </a:r>
            <a:r>
              <a:rPr dirty="0" err="1"/>
              <a:t>abaixo</a:t>
            </a:r>
            <a:r>
              <a:rPr dirty="0"/>
              <a:t> para </a:t>
            </a:r>
            <a:r>
              <a:rPr dirty="0" err="1"/>
              <a:t>abrir</a:t>
            </a:r>
            <a:r>
              <a:rPr dirty="0"/>
              <a:t> o link do </a:t>
            </a:r>
            <a:r>
              <a:rPr dirty="0" err="1"/>
              <a:t>vídeo</a:t>
            </a:r>
            <a:r>
              <a:rPr dirty="0"/>
              <a:t>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27A593-B0C8-8F42-941E-77C28058A1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auto" latinLnBrk="0" hangingPunct="0"/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Experimento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GB" sz="14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400" b="0" i="0" spc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ovo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Macintosh PowerPoint</Application>
  <PresentationFormat>Custom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Arimo</vt:lpstr>
      <vt:lpstr>Calibri</vt:lpstr>
      <vt:lpstr>Office Theme</vt:lpstr>
      <vt:lpstr>Extremófilos </vt:lpstr>
      <vt:lpstr>Objetivos </vt:lpstr>
      <vt:lpstr>O que é um ambiente extremo? </vt:lpstr>
      <vt:lpstr>Exemplos de Ambientes Extremos na Terra </vt:lpstr>
      <vt:lpstr>Do que as células são feitas? </vt:lpstr>
      <vt:lpstr>A importância da membrana celular </vt:lpstr>
      <vt:lpstr>O que é uma membrana semi-permeável? </vt:lpstr>
      <vt:lpstr>O que poderia acontecer a uma célula sob condições parecidas com a de Marte? </vt:lpstr>
      <vt:lpstr>Experimento da membrana do ovo </vt:lpstr>
      <vt:lpstr>O que aconteceu? Por que? </vt:lpstr>
      <vt:lpstr>Qual sua opinião sobre isso pode afetar a habitabilidade? </vt:lpstr>
      <vt:lpstr>Relembrand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Extremófilos </dc:title>
  <cp:lastModifiedBy>Anita Heward</cp:lastModifiedBy>
  <cp:revision>1</cp:revision>
  <dcterms:modified xsi:type="dcterms:W3CDTF">2021-10-07T13:41:57Z</dcterms:modified>
</cp:coreProperties>
</file>