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mo" panose="020B0604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jOr2laMtKf3d2e03ISycY3lE5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3377"/>
    <p:restoredTop sz="86398"/>
  </p:normalViewPr>
  <p:slideViewPr>
    <p:cSldViewPr snapToGrid="0">
      <p:cViewPr varScale="1">
        <p:scale>
          <a:sx n="45" d="100"/>
          <a:sy n="45" d="100"/>
        </p:scale>
        <p:origin x="176" y="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•Lots of volcanism in Tharsis Region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•Planet warmed as volcanic eruptions poured ash and gases into the atmosphere.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•Clouds probably developed and precipitation rained to the ground, forming lakes in many basins and craters.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8.jpg"/><Relationship Id="rId10" Type="http://schemas.openxmlformats.org/officeDocument/2006/relationships/hyperlink" Target="https://pixabay.com/photos/search/koli%20bacteria/" TargetMode="External"/><Relationship Id="rId4" Type="http://schemas.openxmlformats.org/officeDocument/2006/relationships/image" Target="../media/image27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JTU8A-kzxR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hyperlink" Target="https://youtu.be/DddOzinHal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947307" y="5400171"/>
            <a:ext cx="123933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Жизнь в экстремальных условиях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 descr="Europlanet logo"/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7058"/>
            </a:srgbClr>
          </a:solidFill>
          <a:ln>
            <a:noFill/>
          </a:ln>
        </p:spPr>
      </p:sp>
      <p:pic>
        <p:nvPic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FA3553-B5B8-4613-A355-CD417A3EF746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Europlanet 2024 RI has received funding from the European Union’s Horizon 2020 research and innovation programme under grant agreement No 871149.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02372B-82F8-DF41-821B-B19B93B44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819" y="3843122"/>
            <a:ext cx="7772400" cy="1470025"/>
          </a:xfrm>
        </p:spPr>
        <p:txBody>
          <a:bodyPr/>
          <a:lstStyle/>
          <a:p>
            <a:r>
              <a:rPr lang="ru-RU" sz="8100" b="0" i="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Экстремофилы</a:t>
            </a:r>
            <a:r>
              <a:rPr lang="ru-RU" dirty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6" name="Google Shape;206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9" name="Google Shape;209;p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 descr="Broken eg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30910" y="2176736"/>
            <a:ext cx="52482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 descr="Eg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88906" y="3103709"/>
            <a:ext cx="4310188" cy="615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 descr="Eg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5698" y="3004423"/>
            <a:ext cx="4310188" cy="615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" descr="Col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242614">
            <a:off x="2200401" y="4624548"/>
            <a:ext cx="2781990" cy="242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" descr="Sal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95740" y="4567341"/>
            <a:ext cx="1875316" cy="3370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47F392-F349-414E-82B6-D97D461E7E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38745" y="998525"/>
            <a:ext cx="14810509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ru-RU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произошло? Почему</a:t>
            </a:r>
            <a:r>
              <a:rPr lang="en-U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7000" dirty="0">
              <a:effectLst/>
            </a:endParaRPr>
          </a:p>
          <a:p>
            <a:pPr rtl="0">
              <a:lnSpc>
                <a:spcPct val="120000"/>
              </a:lnSpc>
            </a:pPr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Обсудите в группах</a:t>
            </a:r>
            <a:endParaRPr lang="en-GB" sz="7000" dirty="0"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22" name="Google Shape;222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31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5" name="Google Shape;225;p31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 descr="Extremeophile illustration">
            <a:extLst>
              <a:ext uri="{FF2B5EF4-FFF2-40B4-BE49-F238E27FC236}">
                <a16:creationId xmlns:a16="http://schemas.microsoft.com/office/drawing/2014/main" id="{56BB30D3-5ABC-CD47-BB38-0AC5FAA2A61F}"/>
              </a:ext>
            </a:extLst>
          </p:cNvPr>
          <p:cNvGrpSpPr/>
          <p:nvPr/>
        </p:nvGrpSpPr>
        <p:grpSpPr>
          <a:xfrm>
            <a:off x="4570579" y="2390584"/>
            <a:ext cx="9146841" cy="6172657"/>
            <a:chOff x="3409830" y="1305072"/>
            <a:chExt cx="10719827" cy="7267428"/>
          </a:xfrm>
        </p:grpSpPr>
        <p:pic>
          <p:nvPicPr>
            <p:cNvPr id="227" name="Google Shape;227;p31" descr="A picture containing shap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24487" y="1714500"/>
              <a:ext cx="7439025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31" descr="Icon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348344">
              <a:off x="12048444" y="1941122"/>
              <a:ext cx="2081213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31" descr="Icon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1822520">
              <a:off x="3409830" y="1305072"/>
              <a:ext cx="2081213" cy="342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255FB69-0243-A243-ABD8-E731152A39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8091" y="604498"/>
            <a:ext cx="16971818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это может повлиять на обитаемость</a:t>
            </a:r>
            <a:r>
              <a:rPr lang="en-U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7000" dirty="0"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4" descr="Image of cells"/>
          <p:cNvPicPr preferRelativeResize="0"/>
          <p:nvPr/>
        </p:nvPicPr>
        <p:blipFill rotWithShape="1">
          <a:blip r:embed="rId3">
            <a:alphaModFix/>
          </a:blip>
          <a:srcRect r="63438" b="32105"/>
          <a:stretch/>
        </p:blipFill>
        <p:spPr>
          <a:xfrm>
            <a:off x="6414206" y="1079715"/>
            <a:ext cx="3371852" cy="44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 descr="Image of membrane"/>
          <p:cNvPicPr preferRelativeResize="0"/>
          <p:nvPr/>
        </p:nvPicPr>
        <p:blipFill rotWithShape="1">
          <a:blip r:embed="rId4">
            <a:alphaModFix/>
          </a:blip>
          <a:srcRect r="62812" b="23070"/>
          <a:stretch/>
        </p:blipFill>
        <p:spPr>
          <a:xfrm>
            <a:off x="10119039" y="1064992"/>
            <a:ext cx="3400456" cy="448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 descr="Image of Mars surface environment"/>
          <p:cNvPicPr preferRelativeResize="0"/>
          <p:nvPr/>
        </p:nvPicPr>
        <p:blipFill rotWithShape="1">
          <a:blip r:embed="rId5">
            <a:alphaModFix/>
          </a:blip>
          <a:srcRect l="51874" t="-168" r="11258" b="27542"/>
          <a:stretch/>
        </p:blipFill>
        <p:spPr>
          <a:xfrm>
            <a:off x="13887448" y="1064994"/>
            <a:ext cx="3371144" cy="442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38" name="Google Shape;238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9" name="Google Shape;23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Google Shape;24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41" name="Google Shape;241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2" name="Google Shape;242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3" name="Google Shape;24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44" name="Google Shape;244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5" name="Google Shape;245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6" name="Google Shape;24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8" y="5666263"/>
            <a:ext cx="2680408" cy="3358975"/>
            <a:chOff x="0" y="-28575"/>
            <a:chExt cx="3573877" cy="4478633"/>
          </a:xfrm>
        </p:grpSpPr>
        <p:sp>
          <p:nvSpPr>
            <p:cNvPr id="248" name="Google Shape;248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4"/>
            <p:cNvSpPr txBox="1"/>
            <p:nvPr/>
          </p:nvSpPr>
          <p:spPr>
            <a:xfrm>
              <a:off x="0" y="1002961"/>
              <a:ext cx="3548477" cy="3447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/>
              <a:r>
                <a:rPr lang="ru-RU" sz="28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Что могут сделать клетки, чтобы приспособиться к экстремальным условиям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dirty="0"/>
            </a:p>
          </p:txBody>
        </p:sp>
      </p:grpSp>
      <p:grpSp>
        <p:nvGrpSpPr>
          <p:cNvPr id="250" name="Google Shape;25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6023918"/>
            <a:ext cx="2680408" cy="2497201"/>
            <a:chOff x="0" y="-28575"/>
            <a:chExt cx="3573877" cy="3329601"/>
          </a:xfrm>
        </p:grpSpPr>
        <p:sp>
          <p:nvSpPr>
            <p:cNvPr id="251" name="Google Shape;251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Почему клеточная мембрана так важна?</a:t>
              </a:r>
              <a:endParaRPr dirty="0"/>
            </a:p>
          </p:txBody>
        </p:sp>
      </p:grpSp>
      <p:grpSp>
        <p:nvGrpSpPr>
          <p:cNvPr id="253" name="Google Shape;25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6023918"/>
            <a:ext cx="2680408" cy="2928088"/>
            <a:chOff x="0" y="-28575"/>
            <a:chExt cx="3573877" cy="3904117"/>
          </a:xfrm>
        </p:grpSpPr>
        <p:sp>
          <p:nvSpPr>
            <p:cNvPr id="254" name="Google Shape;254;p14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4"/>
            <p:cNvSpPr txBox="1"/>
            <p:nvPr/>
          </p:nvSpPr>
          <p:spPr>
            <a:xfrm>
              <a:off x="0" y="1002961"/>
              <a:ext cx="3548477" cy="2872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Как экстремальные условия Марса влияют </a:t>
              </a:r>
              <a:r>
                <a:rPr lang="ru-RU" sz="28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на клетки</a:t>
              </a:r>
              <a:r>
                <a:rPr lang="en-US" sz="28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dirty="0"/>
            </a:p>
          </p:txBody>
        </p:sp>
      </p:grpSp>
      <p:grpSp>
        <p:nvGrpSpPr>
          <p:cNvPr id="256" name="Google Shape;25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311" y="6538883"/>
            <a:ext cx="5107555" cy="2280624"/>
            <a:chOff x="0" y="2229275"/>
            <a:chExt cx="5518740" cy="3040832"/>
          </a:xfrm>
        </p:grpSpPr>
        <p:sp>
          <p:nvSpPr>
            <p:cNvPr id="258" name="Google Shape;258;p14"/>
            <p:cNvSpPr txBox="1"/>
            <p:nvPr/>
          </p:nvSpPr>
          <p:spPr>
            <a:xfrm>
              <a:off x="0" y="2229275"/>
              <a:ext cx="5518740" cy="304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ru-RU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Ответьте на вопросы, используя полученные знания</a:t>
              </a: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4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0" name="Google Shape;260;p14" descr="EU embl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4"/>
          <p:cNvSpPr/>
          <p:nvPr/>
        </p:nvSpPr>
        <p:spPr>
          <a:xfrm>
            <a:off x="6414206" y="1064993"/>
            <a:ext cx="18288001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41600" b="0" i="0" u="none" strike="noStrike" cap="none">
              <a:solidFill>
                <a:srgbClr val="191B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2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91B2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2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endParaRPr sz="1200" b="0" i="0" u="sng" strike="noStrike" cap="none">
              <a:solidFill>
                <a:srgbClr val="191B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6C28C-8F81-0C42-AB97-B96AF83F84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34920" y="495427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Повторение</a:t>
            </a:r>
            <a:endParaRPr lang="en-GB" sz="7000" dirty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55421" y="2539826"/>
            <a:ext cx="7690558" cy="6393914"/>
            <a:chOff x="0" y="1824139"/>
            <a:chExt cx="10254077" cy="8525217"/>
          </a:xfrm>
        </p:grpSpPr>
        <p:sp>
          <p:nvSpPr>
            <p:cNvPr id="98" name="Google Shape;98;p3"/>
            <p:cNvSpPr txBox="1"/>
            <p:nvPr/>
          </p:nvSpPr>
          <p:spPr>
            <a:xfrm>
              <a:off x="0" y="1824139"/>
              <a:ext cx="10254077" cy="1013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ru-RU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К концу этого урока вы сможете</a:t>
              </a:r>
              <a:r>
                <a:rPr lang="en-U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dirty="0"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0" y="3270496"/>
              <a:ext cx="10254077" cy="7078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lvl="0" indent="-571500">
                <a:buSzPts val="3600"/>
                <a:buFont typeface="Arial"/>
                <a:buChar char="•"/>
              </a:pPr>
              <a:r>
                <a:rPr lang="ru-RU" sz="36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Понимать, что клетки могут меняться, чтобы адаптироваться к экстремальным условиям.</a:t>
              </a:r>
            </a:p>
            <a:p>
              <a:pPr marL="571500" lvl="0" indent="-571500">
                <a:buSzPts val="3600"/>
                <a:buFont typeface="Arial"/>
                <a:buChar char="•"/>
              </a:pPr>
              <a:endParaRPr lang="ru-RU" sz="3600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lvl="0" indent="-571500">
                <a:buSzPts val="3600"/>
                <a:buFont typeface="Arial"/>
                <a:buChar char="•"/>
              </a:pPr>
              <a:r>
                <a:rPr lang="ru-RU" sz="36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Объяснять функцию клеточной мембраны</a:t>
              </a:r>
            </a:p>
            <a:p>
              <a:pPr marL="571500" lvl="0" indent="-571500">
                <a:buSzPts val="3600"/>
                <a:buFont typeface="Arial"/>
                <a:buChar char="•"/>
              </a:pPr>
              <a:endParaRPr lang="ru-RU" sz="3600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lvl="0" indent="-571500">
                <a:buSzPts val="3600"/>
                <a:buFont typeface="Arial"/>
                <a:buChar char="•"/>
              </a:pPr>
              <a:r>
                <a:rPr lang="ru-RU" sz="36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Оценить, как стрессы на Марсе могут повлиять на его обитаемость.</a:t>
              </a: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3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124A2-2016-9543-A09B-832EC8B9A0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033952" y="124984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Задачи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4" name="Google Shape;114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 descr="Cold (extreme environment)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242614">
            <a:off x="2498666" y="2114620"/>
            <a:ext cx="2041002" cy="177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Heat (extreme environment) Illustrat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52879" y="4313647"/>
            <a:ext cx="2823006" cy="42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 descr="Molecule illustrati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295329">
            <a:off x="6075518" y="3348956"/>
            <a:ext cx="6152075" cy="307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 descr="Salt (extreme environment) illustrati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885230" y="1649755"/>
            <a:ext cx="1875316" cy="337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 descr="Extremophile illustratio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295952" y="4886975"/>
            <a:ext cx="2839170" cy="3670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54CE53-B47F-6648-A1F8-56DD18EE58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7801" y="277165"/>
            <a:ext cx="16383000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такое экстремальные условия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7000" dirty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7" name="Google Shape;127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5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0" name="Google Shape;130;p5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 descr="Desert extreme environ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8679" y="1731791"/>
            <a:ext cx="6455229" cy="645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 descr="Icy extreme environment"/>
          <p:cNvPicPr preferRelativeResize="0"/>
          <p:nvPr/>
        </p:nvPicPr>
        <p:blipFill rotWithShape="1">
          <a:blip r:embed="rId7">
            <a:alphaModFix/>
          </a:blip>
          <a:srcRect l="53809" r="339" b="7046"/>
          <a:stretch/>
        </p:blipFill>
        <p:spPr>
          <a:xfrm>
            <a:off x="1661993" y="1342909"/>
            <a:ext cx="6747221" cy="68441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2BFE13-4C12-0B42-8A50-585B9F5DF0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94827"/>
            <a:ext cx="17830800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Примеры экстремальных условий на Земле</a:t>
            </a:r>
            <a:endParaRPr lang="en-GB" sz="7000" dirty="0"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1" name="Google Shape;141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27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3" name="Google Shape;143;p27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 descr="Cell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13792" y="2978282"/>
            <a:ext cx="7260415" cy="53621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4904509" y="4532375"/>
            <a:ext cx="3739738" cy="3261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2251364" y="5890552"/>
            <a:ext cx="3739738" cy="3261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" name="Google Shape;14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2937341" y="4943091"/>
            <a:ext cx="3739738" cy="3261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27"/>
          <p:cNvSpPr txBox="1"/>
          <p:nvPr/>
        </p:nvSpPr>
        <p:spPr>
          <a:xfrm>
            <a:off x="3476384" y="4136762"/>
            <a:ext cx="17327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Ядро</a:t>
            </a:r>
            <a:endParaRPr dirty="0"/>
          </a:p>
        </p:txBody>
      </p:sp>
      <p:sp>
        <p:nvSpPr>
          <p:cNvPr id="150" name="Google Shape;150;p27"/>
          <p:cNvSpPr txBox="1"/>
          <p:nvPr/>
        </p:nvSpPr>
        <p:spPr>
          <a:xfrm>
            <a:off x="774549" y="4585671"/>
            <a:ext cx="249874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Цитоплазма</a:t>
            </a:r>
            <a:endParaRPr dirty="0"/>
          </a:p>
        </p:txBody>
      </p:sp>
      <p:sp>
        <p:nvSpPr>
          <p:cNvPr id="151" name="Google Shape;151;p27"/>
          <p:cNvSpPr txBox="1"/>
          <p:nvPr/>
        </p:nvSpPr>
        <p:spPr>
          <a:xfrm>
            <a:off x="417045" y="5486415"/>
            <a:ext cx="214218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Клеточная мембрана</a:t>
            </a: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5F5B4-5ACA-DB43-9AF6-8DFC4F4886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9795" y="505915"/>
            <a:ext cx="9254659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  <a:buClr>
                <a:srgbClr val="000000"/>
              </a:buClr>
              <a:buSzPts val="7000"/>
            </a:pPr>
            <a:r>
              <a:rPr lang="ru-RU" sz="7800" dirty="0">
                <a:solidFill>
                  <a:srgbClr val="E2EDF1"/>
                </a:solidFill>
                <a:sym typeface="Arial"/>
              </a:rPr>
              <a:t>Из чего состоят клетки</a:t>
            </a:r>
            <a:r>
              <a:rPr lang="en-US" sz="7800" dirty="0">
                <a:solidFill>
                  <a:srgbClr val="E2EDF1"/>
                </a:solidFill>
                <a:sym typeface="Arial"/>
              </a:rPr>
              <a:t>?</a:t>
            </a:r>
            <a:endParaRPr lang="en-GB" sz="7800" dirty="0">
              <a:solidFill>
                <a:srgbClr val="E2EDF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9" name="Google Shape;159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2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1" name="Google Shape;161;p28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 descr="Cell membrane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29185" y="1714500"/>
            <a:ext cx="8429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E8F96-AFA1-9844-B666-377E54D26F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2620" y="338337"/>
            <a:ext cx="16383000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Важность клеточной мембраны</a:t>
            </a:r>
            <a:endParaRPr lang="en-GB" sz="7000" dirty="0"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lick button to play video.">
            <a:hlinkClick r:id="rId6"/>
            <a:extLst>
              <a:ext uri="{FF2B5EF4-FFF2-40B4-BE49-F238E27FC236}">
                <a16:creationId xmlns:a16="http://schemas.microsoft.com/office/drawing/2014/main" id="{6FD96CF8-28C4-804F-8224-0D63B631B2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431" t="34506" r="27781" b="33472"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11" name="Google Shape;144;p5">
            <a:extLst>
              <a:ext uri="{FF2B5EF4-FFF2-40B4-BE49-F238E27FC236}">
                <a16:creationId xmlns:a16="http://schemas.microsoft.com/office/drawing/2014/main" id="{511F71EE-5958-6941-8BC9-C03FD6E8D21A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ru-RU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Нажмите для просмотра видео</a:t>
            </a: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52E4C-E54F-674B-81FF-3FC3DC2473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8619"/>
            <a:ext cx="16140545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такое полупроницаемая мембрана?</a:t>
            </a:r>
            <a:endParaRPr lang="en-GB" sz="7000" dirty="0"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83" name="Google Shape;183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30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5" name="Google Shape;185;p30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 descr="Thinking Emoji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99740" y="3920157"/>
            <a:ext cx="4088515" cy="433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0F85DA-2729-1A4C-BA3B-9F75FA4B20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7074" y="1121470"/>
            <a:ext cx="15697200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может произойти с клетками в условиях Марса?</a:t>
            </a:r>
            <a:endParaRPr lang="en-GB" sz="7000" dirty="0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42924" y="2024593"/>
            <a:ext cx="1917549" cy="7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lick button to play video.">
            <a:hlinkClick r:id="rId7"/>
            <a:extLst>
              <a:ext uri="{FF2B5EF4-FFF2-40B4-BE49-F238E27FC236}">
                <a16:creationId xmlns:a16="http://schemas.microsoft.com/office/drawing/2014/main" id="{F220FF50-F1DD-2740-B2C0-27C7277312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31" t="34506" r="27781" b="33472"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12" name="Google Shape;144;p5">
            <a:extLst>
              <a:ext uri="{FF2B5EF4-FFF2-40B4-BE49-F238E27FC236}">
                <a16:creationId xmlns:a16="http://schemas.microsoft.com/office/drawing/2014/main" id="{CD7FA9D1-2B96-4942-A557-68F3521FE70A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ru-RU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Нажмите для просмотра видео</a:t>
            </a: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ECE683-5954-6141-A72C-FDF1F3AAE3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7709" y="820194"/>
            <a:ext cx="13896109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Эксперимент с яичной мембраной</a:t>
            </a:r>
            <a:endParaRPr lang="en-GB" sz="7000" dirty="0"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276</Words>
  <Application>Microsoft Macintosh PowerPoint</Application>
  <PresentationFormat>Custom</PresentationFormat>
  <Paragraphs>48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Arimo</vt:lpstr>
      <vt:lpstr>Office Theme</vt:lpstr>
      <vt:lpstr>Экстремофилы </vt:lpstr>
      <vt:lpstr>Задачи</vt:lpstr>
      <vt:lpstr>Что такое экстремальные условия?</vt:lpstr>
      <vt:lpstr>Примеры экстремальных условий на Земле</vt:lpstr>
      <vt:lpstr>Из чего состоят клетки?</vt:lpstr>
      <vt:lpstr>Важность клеточной мембраны</vt:lpstr>
      <vt:lpstr>Что такое полупроницаемая мембрана?</vt:lpstr>
      <vt:lpstr>Что может произойти с клетками в условиях Марса?</vt:lpstr>
      <vt:lpstr>Эксперимент с яичной мембраной</vt:lpstr>
      <vt:lpstr>Что произошло? Почему? Обсудите в группах</vt:lpstr>
      <vt:lpstr>Как это может повлиять на обитаемость?</vt:lpstr>
      <vt:lpstr>Повторение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Thompson</dc:creator>
  <cp:lastModifiedBy>Anita Heward</cp:lastModifiedBy>
  <cp:revision>6</cp:revision>
  <dcterms:created xsi:type="dcterms:W3CDTF">2006-08-16T00:00:00Z</dcterms:created>
  <dcterms:modified xsi:type="dcterms:W3CDTF">2021-10-28T11:51:46Z</dcterms:modified>
</cp:coreProperties>
</file>