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P0GDARSdI51ChtHkhaF6bZYp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619"/>
  </p:normalViewPr>
  <p:slideViewPr>
    <p:cSldViewPr snapToGrid="0">
      <p:cViewPr varScale="1">
        <p:scale>
          <a:sx n="51" d="100"/>
          <a:sy n="51" d="100"/>
        </p:scale>
        <p:origin x="264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youtu.be/wX8GXsxe5a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358-5910-7549-BDB8-097CA50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151816"/>
            <a:ext cx="7772400" cy="1470025"/>
          </a:xfrm>
        </p:spPr>
        <p:txBody>
          <a:bodyPr/>
          <a:lstStyle/>
          <a:p>
            <a:pPr rtl="0"/>
            <a:r>
              <a:rPr lang="fr-FR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pH de Mars</a:t>
            </a:r>
            <a:endParaRPr lang="fr-FR" dirty="0">
              <a:effectLst/>
            </a:endParaRPr>
          </a:p>
          <a:p>
            <a:endParaRPr lang="en-US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Acides et Bases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B558D2-D66E-A14A-A84B-E467F127737C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1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zzy drin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813" y="2843610"/>
            <a:ext cx="2832374" cy="54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lask with red liqu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8660" y="4190931"/>
            <a:ext cx="3068623" cy="37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Acid hazard sign"/>
          <p:cNvPicPr preferRelativeResize="0"/>
          <p:nvPr/>
        </p:nvPicPr>
        <p:blipFill rotWithShape="1">
          <a:blip r:embed="rId9">
            <a:alphaModFix/>
          </a:blip>
          <a:srcRect b="16176"/>
          <a:stretch/>
        </p:blipFill>
        <p:spPr>
          <a:xfrm>
            <a:off x="11619209" y="4422946"/>
            <a:ext cx="3874412" cy="36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AC3D1-E417-3B44-A307-EB375A79EB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4135" y="1302258"/>
            <a:ext cx="13999731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le CO</a:t>
            </a:r>
            <a:r>
              <a:rPr lang="fr-FR" sz="7000" b="0" i="0" baseline="-2500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affecte-t-il le pH ?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3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9E14C4-4822-7E4F-9EED-4A87EDDC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290" y="2506855"/>
            <a:ext cx="12883420" cy="5422830"/>
            <a:chOff x="1938366" y="1795092"/>
            <a:chExt cx="14411267" cy="6477264"/>
          </a:xfrm>
        </p:grpSpPr>
        <p:pic>
          <p:nvPicPr>
            <p:cNvPr id="222" name="Google Shape;222;p32" descr="Extremeophi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83845" y="2352679"/>
              <a:ext cx="6360691" cy="591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295329">
              <a:off x="400347" y="3333111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998589">
              <a:off x="11735576" y="3438360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832937-6083-3343-9C2F-26A8A9B1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006" y="1242585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pensez-vous que cela affecte l’habitabilité ?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 descr="Universal indicator colours"/>
          <p:cNvPicPr preferRelativeResize="0"/>
          <p:nvPr/>
        </p:nvPicPr>
        <p:blipFill rotWithShape="1">
          <a:blip r:embed="rId3">
            <a:alphaModFix/>
          </a:blip>
          <a:srcRect l="40413" t="9054" r="22943" b="22875"/>
          <a:stretch/>
        </p:blipFill>
        <p:spPr>
          <a:xfrm>
            <a:off x="6429021" y="1089387"/>
            <a:ext cx="3350669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Mars past environment"/>
          <p:cNvPicPr preferRelativeResize="0"/>
          <p:nvPr/>
        </p:nvPicPr>
        <p:blipFill rotWithShape="1">
          <a:blip r:embed="rId4">
            <a:alphaModFix/>
          </a:blip>
          <a:srcRect l="67886" r="11442"/>
          <a:stretch/>
        </p:blipFill>
        <p:spPr>
          <a:xfrm>
            <a:off x="10119039" y="1047062"/>
            <a:ext cx="3400456" cy="44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Mars surface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50058"/>
            <a:ext cx="2680408" cy="1635426"/>
            <a:chOff x="0" y="-28575"/>
            <a:chExt cx="3573877" cy="2180568"/>
          </a:xfrm>
        </p:grpSpPr>
        <p:sp>
          <p:nvSpPr>
            <p:cNvPr id="243" name="Google Shape;243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fr-FR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1002961"/>
              <a:ext cx="3548477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Que montre une échelle de pH ?</a:t>
              </a:r>
              <a:endParaRPr lang="fr-FR" dirty="0"/>
            </a:p>
          </p:txBody>
        </p:sp>
      </p:grp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2928088"/>
            <a:chOff x="0" y="-28575"/>
            <a:chExt cx="3573877" cy="3904117"/>
          </a:xfrm>
        </p:grpSpPr>
        <p:sp>
          <p:nvSpPr>
            <p:cNvPr id="246" name="Google Shape;246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fr-FR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Quels facteurs sur Mars (passés ou présents) pourraient affecter le pH ?</a:t>
              </a:r>
              <a:endParaRPr lang="fr-FR" dirty="0"/>
            </a:p>
          </p:txBody>
        </p:sp>
      </p:grpSp>
      <p:grpSp>
        <p:nvGrpSpPr>
          <p:cNvPr id="248" name="Google Shape;24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2928088"/>
            <a:chOff x="0" y="-28575"/>
            <a:chExt cx="3573877" cy="3904117"/>
          </a:xfrm>
        </p:grpSpPr>
        <p:sp>
          <p:nvSpPr>
            <p:cNvPr id="249" name="Google Shape;249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fr-FR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Commen</a:t>
              </a:r>
              <a:r>
                <a:rPr lang="fr-FR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t le pH pourrait-il affecter l’habitabilité de Mars ?</a:t>
              </a:r>
              <a:endParaRPr lang="fr-FR" dirty="0"/>
            </a:p>
          </p:txBody>
        </p:sp>
      </p:grpSp>
      <p:grpSp>
        <p:nvGrpSpPr>
          <p:cNvPr id="251" name="Google Shape;25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fr-F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Répondez à ces questions à partir de ce que vous avez appris aujourd’hui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3765550"/>
              <a:ext cx="5518740" cy="923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603E8-111D-1149-AE0F-94111C90C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3507" y="549419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77343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7747700" cy="5776133"/>
            <a:chOff x="-76189" y="1824139"/>
            <a:chExt cx="10330266" cy="7701508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fr-FR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A la fin de cette leçon vous serez en mesure de :</a:t>
              </a:r>
              <a:endParaRPr lang="fr-FR"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0254077" cy="5170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fr-F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Comprendre l'échelle de pH</a:t>
              </a: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endParaRPr lang="fr-FR"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fr-F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Décrire comment les facteurs sur Mars peuvent affecter le pH</a:t>
              </a: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endParaRPr lang="fr-FR"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fr-F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Discuter de la façon dont le pH affecte l'habitabilité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4805-793A-3C41-87F7-2C0899B7C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81090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</a:t>
            </a:r>
            <a:endParaRPr lang="fr-FR" sz="7000" dirty="0">
              <a:effectLst/>
            </a:endParaRPr>
          </a:p>
          <a:p>
            <a:endParaRPr lang="en-US" sz="7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cid hazard sign"/>
          <p:cNvPicPr preferRelativeResize="0"/>
          <p:nvPr/>
        </p:nvPicPr>
        <p:blipFill rotWithShape="1">
          <a:blip r:embed="rId7">
            <a:alphaModFix/>
          </a:blip>
          <a:srcRect b="16176"/>
          <a:stretch/>
        </p:blipFill>
        <p:spPr>
          <a:xfrm>
            <a:off x="5581315" y="2109143"/>
            <a:ext cx="7125370" cy="67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Lem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7805" y="3117211"/>
            <a:ext cx="3628345" cy="40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Blea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6165" y="2474021"/>
            <a:ext cx="3944030" cy="508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79202-D464-A845-A10F-252420D0F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1046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que le pH ?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pH sc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081" y="1578410"/>
            <a:ext cx="11433839" cy="7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1535E-B53A-D44C-8BDC-B398B7CB4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820583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L’échelle de pH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B9544-C5E6-438B-A45C-AE51BDCCCBF4}"/>
              </a:ext>
            </a:extLst>
          </p:cNvPr>
          <p:cNvSpPr txBox="1"/>
          <p:nvPr/>
        </p:nvSpPr>
        <p:spPr>
          <a:xfrm>
            <a:off x="8229600" y="1798320"/>
            <a:ext cx="18440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/>
              <a:t>Neutre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D4902-92BB-4644-ADE1-20F86A57D476}"/>
              </a:ext>
            </a:extLst>
          </p:cNvPr>
          <p:cNvSpPr txBox="1"/>
          <p:nvPr/>
        </p:nvSpPr>
        <p:spPr>
          <a:xfrm>
            <a:off x="4770120" y="8162567"/>
            <a:ext cx="18440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Acide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F7BBE-051E-4520-8602-78B9CB3D0BD5}"/>
              </a:ext>
            </a:extLst>
          </p:cNvPr>
          <p:cNvSpPr txBox="1"/>
          <p:nvPr/>
        </p:nvSpPr>
        <p:spPr>
          <a:xfrm>
            <a:off x="11460480" y="8162567"/>
            <a:ext cx="26060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Basique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 descr="Mars"/>
          <p:cNvPicPr preferRelativeResize="0"/>
          <p:nvPr/>
        </p:nvPicPr>
        <p:blipFill rotWithShape="1">
          <a:blip r:embed="rId3">
            <a:alphaModFix/>
          </a:blip>
          <a:srcRect r="11110" b="-2"/>
          <a:stretch/>
        </p:blipFill>
        <p:spPr>
          <a:xfrm>
            <a:off x="20" y="10"/>
            <a:ext cx="9143980" cy="1028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110" b="-1"/>
          <a:stretch/>
        </p:blipFill>
        <p:spPr>
          <a:xfrm>
            <a:off x="9144000" y="10"/>
            <a:ext cx="9144000" cy="102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6614873" y="2614374"/>
            <a:ext cx="5058255" cy="505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956916" y="1956417"/>
            <a:ext cx="6374169" cy="6374166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2" name="Google Shape;142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27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A8B2C-328B-1B43-9934-8CA2EB34A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1" y="5177931"/>
            <a:ext cx="5715000" cy="1143000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fr-FR" b="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Discutez de ce que vous pensez être le pH à la surface de Mars</a:t>
            </a:r>
            <a:endParaRPr lang="fr-FR" dirty="0">
              <a:effectLst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4966" y="2992504"/>
            <a:ext cx="4682403" cy="47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Questi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3612" y="2992504"/>
            <a:ext cx="6862557" cy="50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6ED9F-9514-0345-9ECE-8BD1EC0F8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9928" y="1295306"/>
            <a:ext cx="11148145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mesure-t-on le pH ?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 descr="Click button to play video"/>
          <p:cNvSpPr txBox="1"/>
          <p:nvPr/>
        </p:nvSpPr>
        <p:spPr>
          <a:xfrm>
            <a:off x="5255575" y="4410075"/>
            <a:ext cx="665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">
            <a:hlinkClick r:id="rId7"/>
            <a:extLst>
              <a:ext uri="{FF2B5EF4-FFF2-40B4-BE49-F238E27FC236}">
                <a16:creationId xmlns:a16="http://schemas.microsoft.com/office/drawing/2014/main" id="{48F8AB32-2E1E-8846-A82C-E03644F4E2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3" name="Rectangle 2" descr="Click button to play video">
            <a:extLst>
              <a:ext uri="{FF2B5EF4-FFF2-40B4-BE49-F238E27FC236}">
                <a16:creationId xmlns:a16="http://schemas.microsoft.com/office/drawing/2014/main" id="{0E7C84B0-1C20-CD49-9805-D9CEE3A414C4}"/>
              </a:ext>
            </a:extLst>
          </p:cNvPr>
          <p:cNvSpPr/>
          <p:nvPr/>
        </p:nvSpPr>
        <p:spPr>
          <a:xfrm>
            <a:off x="357798" y="1944347"/>
            <a:ext cx="8178842" cy="791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fr-F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Cliquez sur le bouton pour voir la vidéo :</a:t>
            </a:r>
            <a:endParaRPr lang="fr-FR" sz="3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5561-70C5-7A49-A561-A7EB5A2216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77" y="766048"/>
            <a:ext cx="11418723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mesure-t-on le pH ?</a:t>
            </a:r>
            <a:endParaRPr lang="fr-FR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80;p8">
            <a:extLst>
              <a:ext uri="{FF2B5EF4-FFF2-40B4-BE49-F238E27FC236}">
                <a16:creationId xmlns:a16="http://schemas.microsoft.com/office/drawing/2014/main" id="{E8117D26-4E07-CE4B-9589-E3A939ED88A0}"/>
              </a:ext>
            </a:extLst>
          </p:cNvPr>
          <p:cNvSpPr txBox="1"/>
          <p:nvPr/>
        </p:nvSpPr>
        <p:spPr>
          <a:xfrm>
            <a:off x="-3" y="1575603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fr-F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Discutez en groupes</a:t>
            </a:r>
            <a:endParaRPr lang="fr-FR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Question mark">
            <a:extLst>
              <a:ext uri="{FF2B5EF4-FFF2-40B4-BE49-F238E27FC236}">
                <a16:creationId xmlns:a16="http://schemas.microsoft.com/office/drawing/2014/main" id="{5E7BE3E5-095E-6843-AAF4-C4CA4F8502E8}"/>
              </a:ext>
            </a:extLst>
          </p:cNvPr>
          <p:cNvGrpSpPr/>
          <p:nvPr/>
        </p:nvGrpSpPr>
        <p:grpSpPr>
          <a:xfrm>
            <a:off x="6439765" y="3187112"/>
            <a:ext cx="5408470" cy="5408470"/>
            <a:chOff x="6439765" y="2931931"/>
            <a:chExt cx="5408470" cy="5408470"/>
          </a:xfrm>
        </p:grpSpPr>
        <p:sp>
          <p:nvSpPr>
            <p:cNvPr id="176" name="Google Shape;176;p8"/>
            <p:cNvSpPr/>
            <p:nvPr/>
          </p:nvSpPr>
          <p:spPr>
            <a:xfrm>
              <a:off x="7003472" y="3378751"/>
              <a:ext cx="4281055" cy="445396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8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9765" y="2931931"/>
              <a:ext cx="5408470" cy="54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995CED-454C-6F45-A928-C2846351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962" y="914203"/>
            <a:ext cx="12566073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s’est-il passé ? Pourquoi ?</a:t>
            </a:r>
            <a:endParaRPr lang="fr-FR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5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Acidic environment, which acts as an analogue to Mars’ past.&#10;"/>
          <p:cNvSpPr txBox="1"/>
          <p:nvPr/>
        </p:nvSpPr>
        <p:spPr>
          <a:xfrm>
            <a:off x="588105" y="4739760"/>
            <a:ext cx="609525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Environnement acide, analogue du passé de Mars.</a:t>
            </a:r>
            <a:endParaRPr lang="fr-FR"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6;p30" descr="Rio Tinto, Spain">
            <a:extLst>
              <a:ext uri="{FF2B5EF4-FFF2-40B4-BE49-F238E27FC236}">
                <a16:creationId xmlns:a16="http://schemas.microsoft.com/office/drawing/2014/main" id="{CFB5A2DC-F497-B844-A432-7107A607A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7147">
            <a:off x="7626021" y="1524523"/>
            <a:ext cx="9549640" cy="57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203;p31">
            <a:extLst>
              <a:ext uri="{FF2B5EF4-FFF2-40B4-BE49-F238E27FC236}">
                <a16:creationId xmlns:a16="http://schemas.microsoft.com/office/drawing/2014/main" id="{44AED7CF-011D-9B40-A663-4BFF7936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204;p31">
              <a:extLst>
                <a:ext uri="{FF2B5EF4-FFF2-40B4-BE49-F238E27FC236}">
                  <a16:creationId xmlns:a16="http://schemas.microsoft.com/office/drawing/2014/main" id="{C86AD9C0-CB6E-8340-A04B-6216A394A9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05;p31">
              <a:extLst>
                <a:ext uri="{FF2B5EF4-FFF2-40B4-BE49-F238E27FC236}">
                  <a16:creationId xmlns:a16="http://schemas.microsoft.com/office/drawing/2014/main" id="{46F13222-6A36-1D40-B7F7-98AD9E2BE9CF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06;p31" descr="EU Emblem">
            <a:extLst>
              <a:ext uri="{FF2B5EF4-FFF2-40B4-BE49-F238E27FC236}">
                <a16:creationId xmlns:a16="http://schemas.microsoft.com/office/drawing/2014/main" id="{1D9522C4-00A0-2949-9214-29B1DF3D97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1" descr="Europlanet logo">
            <a:extLst>
              <a:ext uri="{FF2B5EF4-FFF2-40B4-BE49-F238E27FC236}">
                <a16:creationId xmlns:a16="http://schemas.microsoft.com/office/drawing/2014/main" id="{BA61BB81-7C8A-2247-AB9E-BBD018CF76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B365-0D7B-D543-9F9F-B5FF94B2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762" y="2665398"/>
            <a:ext cx="6747164" cy="1143000"/>
          </a:xfrm>
        </p:spPr>
        <p:txBody>
          <a:bodyPr>
            <a:noAutofit/>
          </a:bodyPr>
          <a:lstStyle/>
          <a:p>
            <a:pPr algn="l" rtl="0"/>
            <a:r>
              <a:rPr lang="fr-FR" sz="720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fleuve</a:t>
            </a:r>
            <a:br>
              <a:rPr lang="fr-FR" sz="720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Tinto</a:t>
            </a:r>
            <a:br>
              <a:rPr lang="fr-FR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720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Espagne</a:t>
            </a:r>
            <a:endParaRPr lang="fr-FR" sz="7200" dirty="0">
              <a:effectLst/>
            </a:endParaRPr>
          </a:p>
          <a:p>
            <a:pPr algn="l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31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200</Words>
  <Application>Microsoft Macintosh PowerPoint</Application>
  <PresentationFormat>Custom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Le pH de Mars </vt:lpstr>
      <vt:lpstr>Objectifs </vt:lpstr>
      <vt:lpstr>Qu’est-ce que le pH ? </vt:lpstr>
      <vt:lpstr>L’échelle de pH </vt:lpstr>
      <vt:lpstr>Discutez de ce que vous pensez être le pH à la surface de Mars </vt:lpstr>
      <vt:lpstr>Comment mesure-t-on le pH ? </vt:lpstr>
      <vt:lpstr>Comment mesure-t-on le pH ?</vt:lpstr>
      <vt:lpstr>Que s’est-il passé ? Pourquoi ? </vt:lpstr>
      <vt:lpstr>Le fleuve Rio Tinto en Espagne </vt:lpstr>
      <vt:lpstr>Comment le CO2 affecte-t-il le pH ? </vt:lpstr>
      <vt:lpstr>Comment pensez-vous que cela affecte l’habitabilité ? </vt:lpstr>
      <vt:lpstr>Bilan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18</cp:revision>
  <dcterms:created xsi:type="dcterms:W3CDTF">2020-10-04T14:06:34Z</dcterms:created>
  <dcterms:modified xsi:type="dcterms:W3CDTF">2021-10-24T09:54:12Z</dcterms:modified>
</cp:coreProperties>
</file>