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kR5TYJBeMHzd/CCGQMUl7u9a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45C"/>
    <a:srgbClr val="02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99"/>
    <p:restoredTop sz="86398"/>
  </p:normalViewPr>
  <p:slideViewPr>
    <p:cSldViewPr snapToGrid="0">
      <p:cViewPr varScale="1">
        <p:scale>
          <a:sx n="46" d="100"/>
          <a:sy n="46" d="100"/>
        </p:scale>
        <p:origin x="184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9" name="Google Shape;14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s://www.google.com/url?sa=i&amp;url=https://courses.lumenlearning.com/boundless-chemistry/chapter/exceptions-to-the-octet-rule/&amp;psig=AOvVaw3HOM1rxbwYxFKI0oNwfhNy&amp;ust=1595426419459000&amp;source=images&amp;cd=vfe&amp;ved=0CAIQjRxqFwoTCOjd7vLA3uoCFQAAAAAdAAAAABA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youtu.be/JZM0soeTp5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thXp3lqGy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5C00C-CFCB-0C4F-AD23-99A63E86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999" y="4477300"/>
            <a:ext cx="9569206" cy="1470025"/>
          </a:xfrm>
        </p:spPr>
        <p:txBody>
          <a:bodyPr>
            <a:noAutofit/>
          </a:bodyPr>
          <a:lstStyle/>
          <a:p>
            <a:pPr rtl="0"/>
            <a:r>
              <a:rPr lang="el-GR" sz="8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Αρειανή</a:t>
            </a:r>
            <a:r>
              <a:rPr lang="el-GR" sz="8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Χημεία</a:t>
            </a:r>
            <a:endParaRPr lang="en-GB" sz="8100" dirty="0">
              <a:effectLst/>
            </a:endParaRPr>
          </a:p>
          <a:p>
            <a:endParaRPr lang="en-US" sz="8100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l-GR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Κατανοώντας τη Χημεία στην Επιφάνεια του Άρη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8219CD-34D4-9B46-AE8F-CB4A05335332}"/>
              </a:ext>
            </a:extLst>
          </p:cNvPr>
          <p:cNvSpPr txBox="1"/>
          <p:nvPr/>
        </p:nvSpPr>
        <p:spPr>
          <a:xfrm>
            <a:off x="5989278" y="9494136"/>
            <a:ext cx="630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GB" dirty="0" err="1">
                <a:solidFill>
                  <a:schemeClr val="bg1"/>
                </a:solidFill>
              </a:rPr>
              <a:t>Europlanet</a:t>
            </a:r>
            <a:r>
              <a:rPr lang="en-GB" dirty="0">
                <a:solidFill>
                  <a:schemeClr val="bg1"/>
                </a:solidFill>
              </a:rPr>
              <a:t> 2024 RI </a:t>
            </a:r>
            <a:r>
              <a:rPr lang="el-GR" dirty="0">
                <a:solidFill>
                  <a:schemeClr val="bg1"/>
                </a:solidFill>
              </a:rPr>
              <a:t>έχει λάβει χρηματοδότηση από το πρόγραμμα έρευνας και καινοτομίας της Ευρωπαϊκής Ένωσης </a:t>
            </a:r>
            <a:r>
              <a:rPr lang="en-GB" dirty="0">
                <a:solidFill>
                  <a:schemeClr val="bg1"/>
                </a:solidFill>
              </a:rPr>
              <a:t>Horizon 2020 </a:t>
            </a:r>
            <a:r>
              <a:rPr lang="el-GR" dirty="0">
                <a:solidFill>
                  <a:schemeClr val="bg1"/>
                </a:solidFill>
              </a:rPr>
              <a:t>στο πλαίσιο συμφωνιών επιχορήγησης </a:t>
            </a:r>
            <a:r>
              <a:rPr lang="en-GB" dirty="0">
                <a:solidFill>
                  <a:schemeClr val="bg1"/>
                </a:solidFill>
              </a:rPr>
              <a:t>No 871149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 descr="Thinking Emoj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9850" y="3829211"/>
            <a:ext cx="3511550" cy="366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Question mark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4108" y="3714641"/>
            <a:ext cx="5163399" cy="378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F849B-9F5A-D64F-8233-7B7BBD9A2C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79072" y="886494"/>
            <a:ext cx="13729855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Τί συνέβη; Γιατί;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  <p:sp>
        <p:nvSpPr>
          <p:cNvPr id="11" name="Google Shape;206;p8">
            <a:extLst>
              <a:ext uri="{FF2B5EF4-FFF2-40B4-BE49-F238E27FC236}">
                <a16:creationId xmlns:a16="http://schemas.microsoft.com/office/drawing/2014/main" id="{1601DF3B-5F8D-1442-B6EE-D2ED7589FFD6}"/>
              </a:ext>
            </a:extLst>
          </p:cNvPr>
          <p:cNvSpPr txBox="1"/>
          <p:nvPr/>
        </p:nvSpPr>
        <p:spPr>
          <a:xfrm>
            <a:off x="0" y="1566417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Συζητήστε σε ομάδες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2278" y="7440469"/>
            <a:ext cx="3846061" cy="1965504"/>
            <a:chOff x="0" y="0"/>
            <a:chExt cx="7628442" cy="4128310"/>
          </a:xfrm>
        </p:grpSpPr>
        <p:pic>
          <p:nvPicPr>
            <p:cNvPr id="216" name="Google Shape;216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128310" cy="4128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 amt="50000"/>
            </a:blip>
            <a:srcRect/>
            <a:stretch/>
          </p:blipFill>
          <p:spPr>
            <a:xfrm>
              <a:off x="5180015" y="1350332"/>
              <a:ext cx="2448427" cy="2448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0" descr="Only permanent ice sheet outside of Antarctica &#13;&#10;Large areas of permafrost&#13;&#10;As cold as -20˚C!!"/>
          <p:cNvSpPr txBox="1"/>
          <p:nvPr/>
        </p:nvSpPr>
        <p:spPr>
          <a:xfrm>
            <a:off x="322014" y="3231343"/>
            <a:ext cx="714558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l-G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Το μόνο μόνιμο στρώμα πάγου εκτός Ανταρκτικής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l-GR" sz="4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Μεγάλες εκτάσεις </a:t>
            </a:r>
            <a:r>
              <a:rPr lang="el-GR" sz="40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πέρμαφροστ</a:t>
            </a:r>
            <a:endParaRPr dirty="0"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l-GR" sz="4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Το κρύο φτάνει τους </a:t>
            </a:r>
            <a:r>
              <a:rPr lang="en-US" sz="4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-20˚C!!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 descr="Europlanet 2024 RI Kangerlussuaq field site "/>
          <p:cNvPicPr preferRelativeResize="0"/>
          <p:nvPr/>
        </p:nvPicPr>
        <p:blipFill>
          <a:blip r:embed="rId6"/>
          <a:srcRect/>
          <a:stretch/>
        </p:blipFill>
        <p:spPr>
          <a:xfrm rot="-553854">
            <a:off x="8331180" y="2344237"/>
            <a:ext cx="7772439" cy="585985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23" name="Google Shape;22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5866222" y="7731782"/>
            <a:ext cx="1945310" cy="169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15465407" y="8249288"/>
            <a:ext cx="1996709" cy="17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14151455" y="327848"/>
            <a:ext cx="1531203" cy="133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 descr="Image credit: Aarhus University">
            <a:extLst>
              <a:ext uri="{FF2B5EF4-FFF2-40B4-BE49-F238E27FC236}">
                <a16:creationId xmlns:a16="http://schemas.microsoft.com/office/drawing/2014/main" id="{79E1221D-2112-A84C-8098-0720FE801A61}"/>
              </a:ext>
            </a:extLst>
          </p:cNvPr>
          <p:cNvSpPr txBox="1"/>
          <p:nvPr/>
        </p:nvSpPr>
        <p:spPr>
          <a:xfrm rot="21059455">
            <a:off x="14591011" y="7725988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credit: Aarhus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E8D86-2306-1148-A9C3-066563864D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237" y="1430395"/>
            <a:ext cx="13781333" cy="11430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  <a:buClr>
                <a:srgbClr val="000000"/>
              </a:buClr>
            </a:pPr>
            <a:r>
              <a:rPr lang="el-GR" sz="7200" dirty="0" err="1">
                <a:solidFill>
                  <a:srgbClr val="6BD4CD"/>
                </a:solidFill>
                <a:sym typeface="Arial"/>
              </a:rPr>
              <a:t>Κανγκερλούσουακ</a:t>
            </a:r>
            <a:r>
              <a:rPr lang="el-GR" sz="7200" dirty="0">
                <a:solidFill>
                  <a:srgbClr val="6BD4CD"/>
                </a:solidFill>
                <a:sym typeface="Arial"/>
              </a:rPr>
              <a:t> </a:t>
            </a:r>
            <a:r>
              <a:rPr lang="en-US" sz="7200" dirty="0">
                <a:solidFill>
                  <a:srgbClr val="6BD4CD"/>
                </a:solidFill>
                <a:sym typeface="Arial"/>
              </a:rPr>
              <a:t>(</a:t>
            </a:r>
            <a:r>
              <a:rPr lang="en-US" sz="7200" dirty="0" err="1">
                <a:solidFill>
                  <a:srgbClr val="6BD4CD"/>
                </a:solidFill>
                <a:sym typeface="Arial"/>
              </a:rPr>
              <a:t>Kangerlussuaq</a:t>
            </a:r>
            <a:r>
              <a:rPr lang="en-US" sz="7200" dirty="0">
                <a:solidFill>
                  <a:srgbClr val="6BD4CD"/>
                </a:solidFill>
                <a:sym typeface="Arial"/>
              </a:rPr>
              <a:t>), </a:t>
            </a:r>
            <a:r>
              <a:rPr lang="el-GR" sz="7200" dirty="0">
                <a:solidFill>
                  <a:srgbClr val="6BD4CD"/>
                </a:solidFill>
                <a:sym typeface="Arial"/>
              </a:rPr>
              <a:t>Γροιλανδία</a:t>
            </a:r>
            <a:endParaRPr lang="en-GB" sz="7200" dirty="0">
              <a:solidFill>
                <a:srgbClr val="6BD4CD"/>
              </a:solidFill>
              <a:sym typeface="Arial"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253371"/>
            <a:ext cx="18288000" cy="2033629"/>
            <a:chOff x="0" y="-129667"/>
            <a:chExt cx="25120600" cy="3029932"/>
          </a:xfrm>
        </p:grpSpPr>
        <p:pic>
          <p:nvPicPr>
            <p:cNvPr id="231" name="Google Shape;23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797048" y="-129667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13" descr="iscuss in groups for 5 minutes&#13;&#10;Feedback thoughts"/>
          <p:cNvSpPr txBox="1"/>
          <p:nvPr/>
        </p:nvSpPr>
        <p:spPr>
          <a:xfrm>
            <a:off x="4305045" y="7157321"/>
            <a:ext cx="895817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D8CF"/>
              </a:buClr>
              <a:buSzPts val="4800"/>
              <a:buFont typeface="Arial"/>
              <a:buChar char="•"/>
            </a:pPr>
            <a:r>
              <a:rPr lang="el-GR" sz="4800" b="0" i="0" u="none" strike="noStrike" cap="none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Συζητήστε σε ομάδες για </a:t>
            </a:r>
            <a:r>
              <a:rPr lang="en-US" sz="4800" b="0" i="0" u="none" strike="noStrike" cap="none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l-GR" sz="4800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λ</a:t>
            </a:r>
            <a:r>
              <a:rPr lang="el-GR" sz="4800" b="0" i="0" u="none" strike="noStrike" cap="none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επτά</a:t>
            </a:r>
            <a:endParaRPr sz="4800" b="0" i="0" u="none" strike="noStrike" cap="none" dirty="0">
              <a:solidFill>
                <a:srgbClr val="3ED8C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D8CF"/>
              </a:buClr>
              <a:buSzPts val="4800"/>
              <a:buFont typeface="Arial"/>
              <a:buChar char="•"/>
            </a:pPr>
            <a:r>
              <a:rPr lang="el-GR" sz="4800" dirty="0">
                <a:solidFill>
                  <a:srgbClr val="3ED8CF"/>
                </a:solidFill>
                <a:latin typeface="Calibri"/>
                <a:cs typeface="Calibri"/>
                <a:sym typeface="Calibri"/>
              </a:rPr>
              <a:t>Πείτε αυτό που σκέφτεστε</a:t>
            </a:r>
            <a:endParaRPr dirty="0"/>
          </a:p>
        </p:txBody>
      </p:sp>
      <p:pic>
        <p:nvPicPr>
          <p:cNvPr id="235" name="Google Shape;235;p13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7032" y="2075877"/>
            <a:ext cx="13734398" cy="4770910"/>
            <a:chOff x="569335" y="1948929"/>
            <a:chExt cx="11677976" cy="4770910"/>
          </a:xfrm>
        </p:grpSpPr>
        <p:sp>
          <p:nvSpPr>
            <p:cNvPr id="238" name="Google Shape;238;p13" descr="Kangerlussuaq?.......................&#13;&#10;Sub-glacial lake on Mars?.......&#13;&#10;Neither?.................................&#13;&#10;Both?......................................&#13;&#10;"/>
            <p:cNvSpPr txBox="1"/>
            <p:nvPr/>
          </p:nvSpPr>
          <p:spPr>
            <a:xfrm>
              <a:off x="569335" y="1980120"/>
              <a:ext cx="11312379" cy="4739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Στο </a:t>
              </a:r>
              <a:r>
                <a:rPr lang="el-GR" sz="4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Κανγκερλούσουακ</a:t>
              </a: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r>
                <a:rPr lang="en-US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.........</a:t>
              </a: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......................</a:t>
              </a:r>
              <a:endParaRPr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Στη λίμνη κάτω από τον πάγο στον </a:t>
              </a:r>
              <a:r>
                <a:rPr lang="el-GR" sz="4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Άρη</a:t>
              </a: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r>
                <a:rPr lang="en-US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l-GR" sz="4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Σε καν</a:t>
              </a:r>
              <a:r>
                <a:rPr lang="en-US" sz="4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έ</a:t>
              </a:r>
              <a:r>
                <a:rPr lang="el-GR" sz="4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να από τα δύο;</a:t>
              </a:r>
              <a:r>
                <a:rPr lang="en-US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...........</a:t>
              </a: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.....................</a:t>
              </a:r>
              <a:endParaRPr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l-GR" sz="4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Και στα δ</a:t>
              </a:r>
              <a:r>
                <a:rPr lang="en-US" sz="4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ύ</a:t>
              </a:r>
              <a:r>
                <a:rPr lang="el-GR" sz="4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ο;</a:t>
              </a:r>
              <a:r>
                <a:rPr lang="en-US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.............................</a:t>
              </a:r>
              <a:r>
                <a:rPr lang="el-GR" sz="4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...................</a:t>
              </a:r>
              <a:endParaRPr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1948929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1960362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3211965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3208721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4411044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4435868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5671461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5681152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7" name="Google Shape;247;p13" descr="Magnifying glass looking at microbes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194971" y="2939143"/>
            <a:ext cx="3776345" cy="36128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66935D-F19C-E743-9DDF-CA4C72365C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710" y="941710"/>
            <a:ext cx="17852571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Πιστεύετε ότι θα μπορούσε να υπάρξει ζωή: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4" descr="Ice crystals."/>
          <p:cNvPicPr preferRelativeResize="0"/>
          <p:nvPr/>
        </p:nvPicPr>
        <p:blipFill rotWithShape="1">
          <a:blip r:embed="rId3">
            <a:alphaModFix/>
          </a:blip>
          <a:srcRect l="36225" t="19859" r="26769" b="7915"/>
          <a:stretch/>
        </p:blipFill>
        <p:spPr>
          <a:xfrm>
            <a:off x="6414206" y="1079715"/>
            <a:ext cx="3365483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 descr="Sublimation."/>
          <p:cNvPicPr preferRelativeResize="0"/>
          <p:nvPr/>
        </p:nvPicPr>
        <p:blipFill rotWithShape="1">
          <a:blip r:embed="rId4">
            <a:alphaModFix/>
          </a:blip>
          <a:srcRect l="23577" t="16674" r="39305" b="9816"/>
          <a:stretch/>
        </p:blipFill>
        <p:spPr>
          <a:xfrm>
            <a:off x="10125408" y="1064995"/>
            <a:ext cx="3394087" cy="448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 descr="Mars surface image.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56" name="Google Shape;25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Google Shape;25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59" name="Google Shape;25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066314"/>
            <a:chOff x="0" y="-28575"/>
            <a:chExt cx="3573877" cy="2755085"/>
          </a:xfrm>
        </p:grpSpPr>
        <p:sp>
          <p:nvSpPr>
            <p:cNvPr id="266" name="Google Shape;266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4" descr="What effect does salt have on the freezing point of water?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Πώς επηρεάζει το αλάτι το σημείο ψύξης του νερού;</a:t>
              </a:r>
              <a:endParaRPr dirty="0"/>
            </a:p>
          </p:txBody>
        </p:sp>
      </p:grpSp>
      <p:grpSp>
        <p:nvGrpSpPr>
          <p:cNvPr id="268" name="Google Shape;26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497201"/>
            <a:chOff x="0" y="-28575"/>
            <a:chExt cx="3573877" cy="3329601"/>
          </a:xfrm>
        </p:grpSpPr>
        <p:sp>
          <p:nvSpPr>
            <p:cNvPr id="269" name="Google Shape;269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4" descr="What is dry ice?&#13;&#10;What is permafrost?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Τι είναι ο ξηρ</a:t>
              </a:r>
              <a:r>
                <a:rPr lang="el-GR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ός πάγος</a:t>
              </a: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Τι είναι το </a:t>
              </a:r>
              <a:r>
                <a:rPr lang="el-GR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πέρμαφροστ</a:t>
              </a: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28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73200" y="6023918"/>
            <a:ext cx="2830185" cy="2088085"/>
            <a:chOff x="-79960" y="-28575"/>
            <a:chExt cx="3773580" cy="2784113"/>
          </a:xfrm>
        </p:grpSpPr>
        <p:sp>
          <p:nvSpPr>
            <p:cNvPr id="272" name="Google Shape;272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 descr="How does the chemistry on Mars affect habitability?"/>
            <p:cNvSpPr txBox="1"/>
            <p:nvPr/>
          </p:nvSpPr>
          <p:spPr>
            <a:xfrm>
              <a:off x="-79960" y="1031989"/>
              <a:ext cx="3773580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Πώς επηρεάζει την κατοικησιμότητα η χημεία του Άρη;</a:t>
              </a:r>
              <a:endParaRPr dirty="0"/>
            </a:p>
          </p:txBody>
        </p:sp>
      </p:grpSp>
      <p:grpSp>
        <p:nvGrpSpPr>
          <p:cNvPr id="274" name="Google Shape;27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76" name="Google Shape;276;p14" descr="Answer these questions from what you have learned today:&#13;&#10;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Απαντήστε τις ερωτήσεις με βάση αυτά που μάθατε σήμερα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F7D60-8835-3E43-926B-C55C3DEA8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870655" y="5530059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Ανακεφαλαίωση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05994" y="2712821"/>
            <a:ext cx="7739985" cy="6153265"/>
            <a:chOff x="-65903" y="2054799"/>
            <a:chExt cx="10319980" cy="8204351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-65903" y="205479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Μετά από αυτό το μάθημα θα μπορείτε:</a:t>
              </a:r>
              <a:endParaRPr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0" y="4349841"/>
              <a:ext cx="10254077" cy="590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καταλάβετε τι επίπτωση έχει η θερμοκρασία στη χημεία του Άρη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εξηγήσετε πώς η αλατότητα επηρεάζει τα σημεία ψύξης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συμπεράνετε πώς τα παραπάνω επηρεάζουν την κατοικησιμότητα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8081-5ED1-F245-8E89-D97229F1F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5301" y="1472934"/>
            <a:ext cx="9007954" cy="1143000"/>
          </a:xfrm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  <a:buClr>
                <a:srgbClr val="000000"/>
              </a:buClr>
              <a:buSzPts val="7000"/>
            </a:pPr>
            <a:r>
              <a:rPr lang="el-GR" sz="7000" dirty="0">
                <a:solidFill>
                  <a:srgbClr val="04345C"/>
                </a:solidFill>
              </a:rPr>
              <a:t>Στόχοι</a:t>
            </a:r>
            <a:endParaRPr lang="el-GR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 descr="Image comparing the atmospheres of Mars and Ear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027" y="1514984"/>
            <a:ext cx="12345946" cy="7723624"/>
          </a:xfrm>
          <a:prstGeom prst="rect">
            <a:avLst/>
          </a:prstGeom>
          <a:noFill/>
          <a:ln w="127000" cap="flat" cmpd="sng">
            <a:solidFill>
              <a:srgbClr val="3ED8C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90413" y="6706753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826" y="1247131"/>
            <a:ext cx="2499574" cy="20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0EC13-1F8A-904F-8297-A1FAF26B2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6185" y="687526"/>
            <a:ext cx="9431079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Ατμόσφαιρα του Άρη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828C7-2AA0-2745-81F0-D4A1F59FB439}"/>
              </a:ext>
            </a:extLst>
          </p:cNvPr>
          <p:cNvSpPr txBox="1"/>
          <p:nvPr/>
        </p:nvSpPr>
        <p:spPr>
          <a:xfrm>
            <a:off x="3360420" y="1805940"/>
            <a:ext cx="692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>
                    <a:lumMod val="75000"/>
                  </a:schemeClr>
                </a:solidFill>
              </a:rPr>
              <a:t>Συγκρίνοντας τις ατμόσφαιρες Άρη και Γης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41CC0-986D-4843-998D-7D9457CAA91E}"/>
              </a:ext>
            </a:extLst>
          </p:cNvPr>
          <p:cNvSpPr txBox="1"/>
          <p:nvPr/>
        </p:nvSpPr>
        <p:spPr>
          <a:xfrm>
            <a:off x="3499103" y="3515062"/>
            <a:ext cx="784859" cy="338554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75000"/>
                  </a:schemeClr>
                </a:solidFill>
              </a:rPr>
              <a:t>Αργό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6F5F7-C974-B741-B868-51A5E6BA65D8}"/>
              </a:ext>
            </a:extLst>
          </p:cNvPr>
          <p:cNvSpPr txBox="1"/>
          <p:nvPr/>
        </p:nvSpPr>
        <p:spPr>
          <a:xfrm>
            <a:off x="3169919" y="4213054"/>
            <a:ext cx="882395" cy="338554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75000"/>
                  </a:schemeClr>
                </a:solidFill>
              </a:rPr>
              <a:t>Άζωτο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E743F-A791-FD49-9DDC-3B8F77835386}"/>
              </a:ext>
            </a:extLst>
          </p:cNvPr>
          <p:cNvSpPr txBox="1"/>
          <p:nvPr/>
        </p:nvSpPr>
        <p:spPr>
          <a:xfrm>
            <a:off x="1121664" y="4936775"/>
            <a:ext cx="2448057" cy="338554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75000"/>
                  </a:schemeClr>
                </a:solidFill>
              </a:rPr>
              <a:t>Διοξείδιο του άνθρακα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E9C6A-84D6-A449-B54D-FFC804BA0411}"/>
              </a:ext>
            </a:extLst>
          </p:cNvPr>
          <p:cNvSpPr txBox="1"/>
          <p:nvPr/>
        </p:nvSpPr>
        <p:spPr>
          <a:xfrm>
            <a:off x="6757247" y="7933268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Άρης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013BC-7545-944D-B61E-7B2FA2BB4C87}"/>
              </a:ext>
            </a:extLst>
          </p:cNvPr>
          <p:cNvSpPr txBox="1"/>
          <p:nvPr/>
        </p:nvSpPr>
        <p:spPr>
          <a:xfrm>
            <a:off x="11007513" y="7950202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Γη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EF517-1ACB-584B-9943-C90C0D007575}"/>
              </a:ext>
            </a:extLst>
          </p:cNvPr>
          <p:cNvSpPr txBox="1"/>
          <p:nvPr/>
        </p:nvSpPr>
        <p:spPr>
          <a:xfrm>
            <a:off x="235936" y="5644064"/>
            <a:ext cx="3078751" cy="338554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75000"/>
                  </a:schemeClr>
                </a:solidFill>
              </a:rPr>
              <a:t>Ίχνη αερίων, περιλαμβάνουν: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6721C-A536-B94A-944A-0E766F3EA397}"/>
              </a:ext>
            </a:extLst>
          </p:cNvPr>
          <p:cNvSpPr txBox="1"/>
          <p:nvPr/>
        </p:nvSpPr>
        <p:spPr>
          <a:xfrm>
            <a:off x="2010657" y="5974175"/>
            <a:ext cx="1304544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Ακετυλένιο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47091-5B62-5A41-A68E-CF9A9B14CFD6}"/>
              </a:ext>
            </a:extLst>
          </p:cNvPr>
          <p:cNvSpPr txBox="1"/>
          <p:nvPr/>
        </p:nvSpPr>
        <p:spPr>
          <a:xfrm>
            <a:off x="690907" y="6277763"/>
            <a:ext cx="2621280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Μονοξείδιο του Άνθρακα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2C27D-29A9-044D-B237-C1527036D8A2}"/>
              </a:ext>
            </a:extLst>
          </p:cNvPr>
          <p:cNvSpPr txBox="1"/>
          <p:nvPr/>
        </p:nvSpPr>
        <p:spPr>
          <a:xfrm>
            <a:off x="2303055" y="6584262"/>
            <a:ext cx="1008901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Κρυπτό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EB9B0-6710-6048-8DA2-A5E473B6F96F}"/>
              </a:ext>
            </a:extLst>
          </p:cNvPr>
          <p:cNvSpPr txBox="1"/>
          <p:nvPr/>
        </p:nvSpPr>
        <p:spPr>
          <a:xfrm>
            <a:off x="2307639" y="6886942"/>
            <a:ext cx="1010667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Μεθάνιο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98535-6281-D443-A8C0-A188BF0FC784}"/>
              </a:ext>
            </a:extLst>
          </p:cNvPr>
          <p:cNvSpPr txBox="1"/>
          <p:nvPr/>
        </p:nvSpPr>
        <p:spPr>
          <a:xfrm>
            <a:off x="2608282" y="7192828"/>
            <a:ext cx="707817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Νέον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D1060B-3D43-324D-9E5D-D449F444D633}"/>
              </a:ext>
            </a:extLst>
          </p:cNvPr>
          <p:cNvSpPr txBox="1"/>
          <p:nvPr/>
        </p:nvSpPr>
        <p:spPr>
          <a:xfrm>
            <a:off x="1426253" y="7493910"/>
            <a:ext cx="1889846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Οξείδιο του αζώτου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499B81-D84B-4347-B71F-AFF8DDB2BE46}"/>
              </a:ext>
            </a:extLst>
          </p:cNvPr>
          <p:cNvSpPr txBox="1"/>
          <p:nvPr/>
        </p:nvSpPr>
        <p:spPr>
          <a:xfrm>
            <a:off x="2364058" y="7804597"/>
            <a:ext cx="953143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Οξυγόνο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73FB80-D014-4B42-B22B-0E78306E0AED}"/>
              </a:ext>
            </a:extLst>
          </p:cNvPr>
          <p:cNvSpPr txBox="1"/>
          <p:nvPr/>
        </p:nvSpPr>
        <p:spPr>
          <a:xfrm>
            <a:off x="2630584" y="8103675"/>
            <a:ext cx="685514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Όζον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A97850-2050-4F41-B473-729DC5C84EFE}"/>
              </a:ext>
            </a:extLst>
          </p:cNvPr>
          <p:cNvSpPr txBox="1"/>
          <p:nvPr/>
        </p:nvSpPr>
        <p:spPr>
          <a:xfrm>
            <a:off x="2307199" y="8409331"/>
            <a:ext cx="1008899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Υδρατμοί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DE48C0-6A48-F744-8BA0-CD44E2A7B83B}"/>
              </a:ext>
            </a:extLst>
          </p:cNvPr>
          <p:cNvSpPr txBox="1"/>
          <p:nvPr/>
        </p:nvSpPr>
        <p:spPr>
          <a:xfrm>
            <a:off x="2675188" y="8705840"/>
            <a:ext cx="640909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Ξένο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54DB7-FDA3-E04F-BC7F-B64E964071C9}"/>
              </a:ext>
            </a:extLst>
          </p:cNvPr>
          <p:cNvSpPr txBox="1"/>
          <p:nvPr/>
        </p:nvSpPr>
        <p:spPr>
          <a:xfrm>
            <a:off x="15037504" y="5724503"/>
            <a:ext cx="784859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Αργό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871146-EF2F-8942-8484-E8720DE3578A}"/>
              </a:ext>
            </a:extLst>
          </p:cNvPr>
          <p:cNvSpPr txBox="1"/>
          <p:nvPr/>
        </p:nvSpPr>
        <p:spPr>
          <a:xfrm>
            <a:off x="14346796" y="4412824"/>
            <a:ext cx="882395" cy="338554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75000"/>
                  </a:schemeClr>
                </a:solidFill>
              </a:rPr>
              <a:t>Άζωτο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206B39-54BE-CA4F-A888-ECCD8A9A6667}"/>
              </a:ext>
            </a:extLst>
          </p:cNvPr>
          <p:cNvSpPr txBox="1"/>
          <p:nvPr/>
        </p:nvSpPr>
        <p:spPr>
          <a:xfrm>
            <a:off x="15031694" y="6031282"/>
            <a:ext cx="2448057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Διοξείδιο του άνθρακα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21A04-C7E7-FB41-AD79-C315E5547159}"/>
              </a:ext>
            </a:extLst>
          </p:cNvPr>
          <p:cNvSpPr txBox="1"/>
          <p:nvPr/>
        </p:nvSpPr>
        <p:spPr>
          <a:xfrm>
            <a:off x="15030219" y="5390577"/>
            <a:ext cx="3078751" cy="338554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75000"/>
                  </a:schemeClr>
                </a:solidFill>
              </a:rPr>
              <a:t>Ίχνη αερίων, περιλαμβάνουν: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5BE521-23AE-B344-A308-1F9077EE7205}"/>
              </a:ext>
            </a:extLst>
          </p:cNvPr>
          <p:cNvSpPr txBox="1"/>
          <p:nvPr/>
        </p:nvSpPr>
        <p:spPr>
          <a:xfrm>
            <a:off x="15031675" y="6638763"/>
            <a:ext cx="1304544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Υδρογόνο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68C63-4CCF-074F-84FA-93ECD39BF840}"/>
              </a:ext>
            </a:extLst>
          </p:cNvPr>
          <p:cNvSpPr txBox="1"/>
          <p:nvPr/>
        </p:nvSpPr>
        <p:spPr>
          <a:xfrm>
            <a:off x="15029448" y="8436855"/>
            <a:ext cx="1862372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Διοξείδιο του Θείου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AD4A3A-1C9D-E84E-BFD3-DC4FC998852B}"/>
              </a:ext>
            </a:extLst>
          </p:cNvPr>
          <p:cNvSpPr txBox="1"/>
          <p:nvPr/>
        </p:nvSpPr>
        <p:spPr>
          <a:xfrm>
            <a:off x="15030054" y="6954779"/>
            <a:ext cx="1008901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Κρυπτό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5AE891-7631-CF4E-A989-CE6D77E2CA8D}"/>
              </a:ext>
            </a:extLst>
          </p:cNvPr>
          <p:cNvSpPr txBox="1"/>
          <p:nvPr/>
        </p:nvSpPr>
        <p:spPr>
          <a:xfrm>
            <a:off x="15038120" y="7237180"/>
            <a:ext cx="1010667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Μεθάνιο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D514B2-5D33-DC43-B92D-9D508ADA1C3F}"/>
              </a:ext>
            </a:extLst>
          </p:cNvPr>
          <p:cNvSpPr txBox="1"/>
          <p:nvPr/>
        </p:nvSpPr>
        <p:spPr>
          <a:xfrm>
            <a:off x="15033532" y="7529752"/>
            <a:ext cx="707817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Νέον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E03DA6-D67D-3B4A-9677-A4E5EA5F615C}"/>
              </a:ext>
            </a:extLst>
          </p:cNvPr>
          <p:cNvSpPr txBox="1"/>
          <p:nvPr/>
        </p:nvSpPr>
        <p:spPr>
          <a:xfrm>
            <a:off x="15031374" y="7840666"/>
            <a:ext cx="2204574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Υποξείδιο του αζώτου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EA6461-9508-7C49-B466-1C9277037284}"/>
              </a:ext>
            </a:extLst>
          </p:cNvPr>
          <p:cNvSpPr txBox="1"/>
          <p:nvPr/>
        </p:nvSpPr>
        <p:spPr>
          <a:xfrm>
            <a:off x="14153883" y="3780920"/>
            <a:ext cx="1105781" cy="338554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75000"/>
                  </a:schemeClr>
                </a:solidFill>
              </a:rPr>
              <a:t>Οξυγόνο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8DFA05-6F05-5D47-8C72-D278759DA3AE}"/>
              </a:ext>
            </a:extLst>
          </p:cNvPr>
          <p:cNvSpPr txBox="1"/>
          <p:nvPr/>
        </p:nvSpPr>
        <p:spPr>
          <a:xfrm>
            <a:off x="15036169" y="8141991"/>
            <a:ext cx="685514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Όζον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C0B32C-A9EB-3E4A-9A9C-6958FFBFEA04}"/>
              </a:ext>
            </a:extLst>
          </p:cNvPr>
          <p:cNvSpPr txBox="1"/>
          <p:nvPr/>
        </p:nvSpPr>
        <p:spPr>
          <a:xfrm>
            <a:off x="15037249" y="8739362"/>
            <a:ext cx="1008899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Υδρατμοί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A6AE57-B9C8-434C-896C-3E30842067F0}"/>
              </a:ext>
            </a:extLst>
          </p:cNvPr>
          <p:cNvSpPr txBox="1"/>
          <p:nvPr/>
        </p:nvSpPr>
        <p:spPr>
          <a:xfrm>
            <a:off x="15031613" y="9048958"/>
            <a:ext cx="640909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Ξένο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8E65DB-456B-B74F-9287-D24415D26C19}"/>
              </a:ext>
            </a:extLst>
          </p:cNvPr>
          <p:cNvSpPr txBox="1"/>
          <p:nvPr/>
        </p:nvSpPr>
        <p:spPr>
          <a:xfrm>
            <a:off x="15036170" y="6342689"/>
            <a:ext cx="744604" cy="307777"/>
          </a:xfrm>
          <a:prstGeom prst="rect">
            <a:avLst/>
          </a:prstGeom>
          <a:solidFill>
            <a:srgbClr val="03345C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Ήλιο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3" name="Google Shape;1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5" name="Google Shape;125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98184" y="3025533"/>
            <a:ext cx="131878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l-GR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Χημικός τύπος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4800" b="1" i="0" u="none" strike="noStrike" cap="none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pic>
        <p:nvPicPr>
          <p:cNvPr id="128" name="Google Shape;128;p4" descr="Carbon dioxide bonds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2622" y="4653997"/>
            <a:ext cx="6519085" cy="291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Mars image showing polar ca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03888" y="2785730"/>
            <a:ext cx="5784112" cy="580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8955920" y="2443777"/>
            <a:ext cx="4110183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l-GR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Στερεό 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4800" b="0" i="0" u="none" strike="noStrike" cap="none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l-GR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στους πόλους του Άρη</a:t>
            </a:r>
            <a:endParaRPr sz="4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8710946" y="2167008"/>
            <a:ext cx="76200" cy="6173393"/>
          </a:xfrm>
          <a:prstGeom prst="straightConnector1">
            <a:avLst/>
          </a:prstGeom>
          <a:noFill/>
          <a:ln w="76200" cap="flat" cmpd="sng">
            <a:solidFill>
              <a:srgbClr val="92CCDC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32" name="Google Shape;13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242614">
            <a:off x="14474720" y="1769940"/>
            <a:ext cx="1352929" cy="117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432797">
            <a:off x="14632484" y="8281314"/>
            <a:ext cx="1352929" cy="117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8E774-AC6D-F64D-B498-93DC62F55E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3079" y="1050844"/>
            <a:ext cx="14779256" cy="1143000"/>
          </a:xfrm>
        </p:spPr>
        <p:txBody>
          <a:bodyPr>
            <a:noAutofit/>
          </a:bodyPr>
          <a:lstStyle/>
          <a:p>
            <a:pPr rtl="0"/>
            <a:r>
              <a:rPr lang="el-GR" sz="7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Εισαγωγή στο Διοξείδιο του Άνθρακα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03078" y="4728803"/>
            <a:ext cx="622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link to video">
            <a:hlinkClick r:id="rId7"/>
            <a:extLst>
              <a:ext uri="{FF2B5EF4-FFF2-40B4-BE49-F238E27FC236}">
                <a16:creationId xmlns:a16="http://schemas.microsoft.com/office/drawing/2014/main" id="{EB60A2F3-4335-DD4E-B542-4FCC68C86E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82" y="4590103"/>
            <a:ext cx="4176236" cy="4222857"/>
          </a:xfrm>
          <a:prstGeom prst="rect">
            <a:avLst/>
          </a:prstGeom>
        </p:spPr>
      </p:pic>
      <p:sp>
        <p:nvSpPr>
          <p:cNvPr id="11" name="Google Shape;191;p8" descr="Click button to link to video">
            <a:extLst>
              <a:ext uri="{FF2B5EF4-FFF2-40B4-BE49-F238E27FC236}">
                <a16:creationId xmlns:a16="http://schemas.microsoft.com/office/drawing/2014/main" id="{A2CC72DB-CD66-2E4D-94A9-090BC13B4CE2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l-GR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</a:t>
            </a: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53DA2-8131-6B4F-9383-48FD21F6F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564" y="930078"/>
            <a:ext cx="12688831" cy="877457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Λιώνει το Διοξείδιο του Άνθρακα;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2" name="Google Shape;15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Image showing MARSIS instrument's dedection of signal indicating liquid water lake beneath the martian surface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3490" y="1556552"/>
            <a:ext cx="12121020" cy="681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Satellite and Mars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27692" y="6088073"/>
            <a:ext cx="2658782" cy="228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2422" y="1556552"/>
            <a:ext cx="2256990" cy="2256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921500" y="3724697"/>
            <a:ext cx="1765300" cy="13589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TextBox 11" descr="Image credit: USGS Astrogeology Science Center, Arizona State University, INAF">
            <a:extLst>
              <a:ext uri="{FF2B5EF4-FFF2-40B4-BE49-F238E27FC236}">
                <a16:creationId xmlns:a16="http://schemas.microsoft.com/office/drawing/2014/main" id="{EE837E99-2585-8E49-9097-D29F65C52061}"/>
              </a:ext>
            </a:extLst>
          </p:cNvPr>
          <p:cNvSpPr txBox="1"/>
          <p:nvPr/>
        </p:nvSpPr>
        <p:spPr>
          <a:xfrm>
            <a:off x="7656164" y="8412845"/>
            <a:ext cx="7743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l-GR" dirty="0">
                <a:solidFill>
                  <a:schemeClr val="bg1"/>
                </a:solidFill>
              </a:rPr>
              <a:t>Εικόνα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USGS </a:t>
            </a:r>
            <a:r>
              <a:rPr lang="el-GR" dirty="0">
                <a:solidFill>
                  <a:schemeClr val="bg1"/>
                </a:solidFill>
              </a:rPr>
              <a:t>Επιστημονικό Κέντρο </a:t>
            </a:r>
            <a:r>
              <a:rPr lang="el-GR" dirty="0" err="1">
                <a:solidFill>
                  <a:schemeClr val="bg1"/>
                </a:solidFill>
              </a:rPr>
              <a:t>Αστρογεωλογίας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l-GR" dirty="0">
                <a:solidFill>
                  <a:schemeClr val="bg1"/>
                </a:solidFill>
              </a:rPr>
              <a:t>Πανεπιστήμιο Πολιτείας Αριζόνα</a:t>
            </a:r>
            <a:r>
              <a:rPr lang="en-GB" dirty="0">
                <a:solidFill>
                  <a:schemeClr val="bg1"/>
                </a:solidFill>
              </a:rPr>
              <a:t>, INAF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3A09B-28A0-2941-8810-5D5104E6B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7898" y="388324"/>
            <a:ext cx="137160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Λίμνη κάτω από τον Πάγο στον Άρη;</a:t>
            </a:r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 descr="Image showing MARSIS instrument's dedection of signal indicating liquid water lake beneath the martian surface."/>
          <p:cNvPicPr preferRelativeResize="0"/>
          <p:nvPr/>
        </p:nvPicPr>
        <p:blipFill rotWithShape="1">
          <a:blip r:embed="rId3">
            <a:alphaModFix/>
          </a:blip>
          <a:srcRect t="14112" b="17987"/>
          <a:stretch/>
        </p:blipFill>
        <p:spPr>
          <a:xfrm>
            <a:off x="0" y="1162134"/>
            <a:ext cx="18297525" cy="698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67" name="Google Shape;167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9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Google Shape;169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6800" y="4292600"/>
            <a:ext cx="914400" cy="9398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C3584-E10D-F646-95F5-AE4602C5F5C2}"/>
              </a:ext>
            </a:extLst>
          </p:cNvPr>
          <p:cNvSpPr txBox="1"/>
          <p:nvPr/>
        </p:nvSpPr>
        <p:spPr>
          <a:xfrm>
            <a:off x="8298056" y="8186513"/>
            <a:ext cx="162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Εικόνα</a:t>
            </a:r>
            <a:r>
              <a:rPr lang="en-US" dirty="0">
                <a:solidFill>
                  <a:schemeClr val="bg1"/>
                </a:solidFill>
              </a:rPr>
              <a:t>: ESA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3A73C-909B-004D-BBEC-216111B4C29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2315F"/>
                </a:solidFill>
              </a:rPr>
              <a:t>Image of the lake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9D85C-A0BA-6E49-B3CC-FF0B10644CDB}"/>
              </a:ext>
            </a:extLst>
          </p:cNvPr>
          <p:cNvSpPr txBox="1"/>
          <p:nvPr/>
        </p:nvSpPr>
        <p:spPr>
          <a:xfrm>
            <a:off x="1198880" y="629920"/>
            <a:ext cx="398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>
                    <a:lumMod val="85000"/>
                  </a:schemeClr>
                </a:solidFill>
              </a:rPr>
              <a:t>Περιοχή νότιου πόλου του Άρη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339CF-F6D9-0C48-BD0E-3A5654FB4B1C}"/>
              </a:ext>
            </a:extLst>
          </p:cNvPr>
          <p:cNvSpPr txBox="1"/>
          <p:nvPr/>
        </p:nvSpPr>
        <p:spPr>
          <a:xfrm>
            <a:off x="650240" y="7071360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>
                    <a:lumMod val="85000"/>
                  </a:schemeClr>
                </a:solidFill>
              </a:rPr>
              <a:t>Περιοχή μελέτης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EA19B-8DA2-1546-81CD-95944A2DC19E}"/>
              </a:ext>
            </a:extLst>
          </p:cNvPr>
          <p:cNvSpPr txBox="1"/>
          <p:nvPr/>
        </p:nvSpPr>
        <p:spPr>
          <a:xfrm>
            <a:off x="467360" y="2296160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>
                    <a:lumMod val="85000"/>
                  </a:schemeClr>
                </a:solidFill>
              </a:rPr>
              <a:t>Μόνιμο στρώμα πάγου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D7952-4EAF-2F40-9751-B1596FB9F665}"/>
              </a:ext>
            </a:extLst>
          </p:cNvPr>
          <p:cNvSpPr txBox="1"/>
          <p:nvPr/>
        </p:nvSpPr>
        <p:spPr>
          <a:xfrm>
            <a:off x="5947355" y="426720"/>
            <a:ext cx="6096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>
                    <a:lumMod val="85000"/>
                  </a:schemeClr>
                </a:solidFill>
              </a:rPr>
              <a:t>Αποτυπώματα από το ραντάρ του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Mars Express</a:t>
            </a:r>
          </a:p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l-GR" sz="2000" b="1" dirty="0">
                <a:solidFill>
                  <a:schemeClr val="bg1">
                    <a:lumMod val="85000"/>
                  </a:schemeClr>
                </a:solidFill>
              </a:rPr>
              <a:t>μπλε = ισχυρότερο σήμα ηχούς στο ραντάρ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D103E-AD7C-4149-8833-0BDB13B44714}"/>
              </a:ext>
            </a:extLst>
          </p:cNvPr>
          <p:cNvSpPr txBox="1"/>
          <p:nvPr/>
        </p:nvSpPr>
        <p:spPr>
          <a:xfrm>
            <a:off x="13320568" y="589280"/>
            <a:ext cx="394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>
                    <a:lumMod val="85000"/>
                  </a:schemeClr>
                </a:solidFill>
              </a:rPr>
              <a:t>Εικόνα ραντάρ του υπεδάφους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8B0D2-56DC-664B-9348-14332798459F}"/>
              </a:ext>
            </a:extLst>
          </p:cNvPr>
          <p:cNvSpPr txBox="1"/>
          <p:nvPr/>
        </p:nvSpPr>
        <p:spPr>
          <a:xfrm>
            <a:off x="12353581" y="5444622"/>
            <a:ext cx="133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bg1">
                    <a:lumMod val="85000"/>
                  </a:schemeClr>
                </a:solidFill>
              </a:rPr>
              <a:t>Επιφάνεια</a:t>
            </a:r>
            <a:endParaRPr lang="en-US" sz="1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9AAE1-5D2A-7740-A150-2D1030F2C2EE}"/>
              </a:ext>
            </a:extLst>
          </p:cNvPr>
          <p:cNvSpPr txBox="1"/>
          <p:nvPr/>
        </p:nvSpPr>
        <p:spPr>
          <a:xfrm>
            <a:off x="15882731" y="5955425"/>
            <a:ext cx="222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bg1">
                    <a:lumMod val="85000"/>
                  </a:schemeClr>
                </a:solidFill>
              </a:rPr>
              <a:t>Ισχυρότερη ηχώ ένδειξη υγρού νερού</a:t>
            </a:r>
            <a:endParaRPr lang="en-US" sz="1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4F3B4-7DEE-A14C-84E0-A3D7AE75FA6C}"/>
              </a:ext>
            </a:extLst>
          </p:cNvPr>
          <p:cNvSpPr txBox="1"/>
          <p:nvPr/>
        </p:nvSpPr>
        <p:spPr>
          <a:xfrm>
            <a:off x="12237696" y="6806429"/>
            <a:ext cx="389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bg1">
                    <a:lumMod val="85000"/>
                  </a:schemeClr>
                </a:solidFill>
              </a:rPr>
              <a:t>Στρωματοειδείς αποθέσεις νότιου πόλου</a:t>
            </a:r>
          </a:p>
          <a:p>
            <a:pPr algn="ctr"/>
            <a:r>
              <a:rPr lang="el-GR" sz="1800" b="1" dirty="0">
                <a:solidFill>
                  <a:schemeClr val="bg1">
                    <a:lumMod val="85000"/>
                  </a:schemeClr>
                </a:solidFill>
              </a:rPr>
              <a:t>(στρώματα πάγου και σκόνης)</a:t>
            </a:r>
            <a:endParaRPr lang="en-US" sz="1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9" name="Google Shape;179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1" name="Google Shape;181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 descr="Snow truck illustration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08890" y="2216911"/>
            <a:ext cx="6870218" cy="619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 descr="Ice cube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6302" y="3152114"/>
            <a:ext cx="291829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 descr="Salt illust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40644" y="2942486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D8EB1-024A-F844-B34A-6FEA5788B6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7959" y="689255"/>
            <a:ext cx="12121908" cy="1143000"/>
          </a:xfrm>
        </p:spPr>
        <p:txBody>
          <a:bodyPr>
            <a:noAutofit/>
          </a:bodyPr>
          <a:lstStyle/>
          <a:p>
            <a:pPr rtl="0"/>
            <a:r>
              <a:rPr lang="en-US" sz="7000" b="1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7000" b="1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λατα</a:t>
            </a:r>
            <a:r>
              <a:rPr lang="el-GR" sz="7000" b="1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σημεία ψύξης</a:t>
            </a:r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3850" y="5205775"/>
            <a:ext cx="39603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watch video">
            <a:hlinkClick r:id="rId6"/>
            <a:extLst>
              <a:ext uri="{FF2B5EF4-FFF2-40B4-BE49-F238E27FC236}">
                <a16:creationId xmlns:a16="http://schemas.microsoft.com/office/drawing/2014/main" id="{C5BD1844-688F-C043-85CE-6616019DD6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590103"/>
            <a:ext cx="4176236" cy="4222857"/>
          </a:xfrm>
          <a:prstGeom prst="rect">
            <a:avLst/>
          </a:prstGeom>
        </p:spPr>
      </p:pic>
      <p:sp>
        <p:nvSpPr>
          <p:cNvPr id="11" name="Google Shape;191;p8">
            <a:extLst>
              <a:ext uri="{FF2B5EF4-FFF2-40B4-BE49-F238E27FC236}">
                <a16:creationId xmlns:a16="http://schemas.microsoft.com/office/drawing/2014/main" id="{836D0FA0-A67A-3548-9A9E-57FF6A33649E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l-GR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βίντεο:</a:t>
            </a:r>
            <a:endParaRPr lang="en-US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2294-2E3F-A84E-88ED-1F6E50503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257" y="979714"/>
            <a:ext cx="14565086" cy="892629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αλλάζει το αλάτι το ρυθμό ψύξης;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398</Words>
  <Application>Microsoft Macintosh PowerPoint</Application>
  <PresentationFormat>Custom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Αρειανή Χημεία </vt:lpstr>
      <vt:lpstr>Στόχοι</vt:lpstr>
      <vt:lpstr>Η Ατμόσφαιρα του Άρη </vt:lpstr>
      <vt:lpstr>Εισαγωγή στο Διοξείδιο του Άνθρακα </vt:lpstr>
      <vt:lpstr>Λιώνει το Διοξείδιο του Άνθρακα; </vt:lpstr>
      <vt:lpstr>Λίμνη κάτω από τον Πάγο στον Άρη;</vt:lpstr>
      <vt:lpstr>Image of the lake</vt:lpstr>
      <vt:lpstr>Άλατα και σημεία ψύξης</vt:lpstr>
      <vt:lpstr>Πώς αλλάζει το αλάτι το ρυθμό ψύξης; </vt:lpstr>
      <vt:lpstr>Τί συνέβη; Γιατί; </vt:lpstr>
      <vt:lpstr>Κανγκερλούσουακ (Kangerlussuaq), Γροιλανδία </vt:lpstr>
      <vt:lpstr>Πιστεύετε ότι θα μπορούσε να υπάρξει ζωή: </vt:lpstr>
      <vt:lpstr>Ανακεφαλαίωση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Anita Heward</cp:lastModifiedBy>
  <cp:revision>40</cp:revision>
  <dcterms:created xsi:type="dcterms:W3CDTF">2006-08-16T00:00:00Z</dcterms:created>
  <dcterms:modified xsi:type="dcterms:W3CDTF">2021-10-24T10:09:53Z</dcterms:modified>
</cp:coreProperties>
</file>