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F0502020204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kR5TYJBeMHzd/CCGQMUl7u9a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6399"/>
  </p:normalViewPr>
  <p:slideViewPr>
    <p:cSldViewPr snapToGrid="0">
      <p:cViewPr varScale="1">
        <p:scale>
          <a:sx n="62" d="100"/>
          <a:sy n="62" d="100"/>
        </p:scale>
        <p:origin x="216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s://www.google.com/url?sa=i&amp;url=https://courses.lumenlearning.com/boundless-chemistry/chapter/exceptions-to-the-octet-rule/&amp;psig=AOvVaw3HOM1rxbwYxFKI0oNwfhNy&amp;ust=1595426419459000&amp;source=images&amp;cd=vfe&amp;ved=0CAIQjRxqFwoTCOjd7vLA3uoCFQAAAAAdAAAAABA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youtu.be/JZM0soeTp5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thXp3lqGy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5C00C-CFCB-0C4F-AD23-99A63E86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999" y="4477300"/>
            <a:ext cx="9569206" cy="1470025"/>
          </a:xfrm>
        </p:spPr>
        <p:txBody>
          <a:bodyPr>
            <a:noAutofit/>
          </a:bodyPr>
          <a:lstStyle/>
          <a:p>
            <a:pPr rtl="0"/>
            <a:r>
              <a:rPr lang="ru-RU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Марсианская химия</a:t>
            </a:r>
            <a:endParaRPr lang="en-GB" sz="8100" dirty="0">
              <a:effectLst/>
            </a:endParaRPr>
          </a:p>
          <a:p>
            <a:endParaRPr lang="en-US" sz="8100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Изучаем химию поверхности Марса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219CD-34D4-9B46-AE8F-CB4A05335332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Thinking Emoj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850" y="3829211"/>
            <a:ext cx="3511550" cy="366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Question mark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4108" y="3714641"/>
            <a:ext cx="5163399" cy="378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F849B-9F5A-D64F-8233-7B7BBD9A2C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86890" y="886494"/>
            <a:ext cx="13729855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произошло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70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11" name="Google Shape;206;p8">
            <a:extLst>
              <a:ext uri="{FF2B5EF4-FFF2-40B4-BE49-F238E27FC236}">
                <a16:creationId xmlns:a16="http://schemas.microsoft.com/office/drawing/2014/main" id="{1601DF3B-5F8D-1442-B6EE-D2ED7589FFD6}"/>
              </a:ext>
            </a:extLst>
          </p:cNvPr>
          <p:cNvSpPr txBox="1"/>
          <p:nvPr/>
        </p:nvSpPr>
        <p:spPr>
          <a:xfrm>
            <a:off x="0" y="1566417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Обсудите в группах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535" y="7005041"/>
            <a:ext cx="3846061" cy="1965504"/>
            <a:chOff x="0" y="0"/>
            <a:chExt cx="7628442" cy="4128310"/>
          </a:xfrm>
        </p:grpSpPr>
        <p:pic>
          <p:nvPicPr>
            <p:cNvPr id="216" name="Google Shape;216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128310" cy="4128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 amt="50000"/>
            </a:blip>
            <a:srcRect/>
            <a:stretch/>
          </p:blipFill>
          <p:spPr>
            <a:xfrm>
              <a:off x="5180015" y="1350332"/>
              <a:ext cx="2448427" cy="2448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0" descr="Only permanent ice sheet outside of Antarctica &#13;&#10;Large areas of permafrost&#13;&#10;As cold as -20˚C!!"/>
          <p:cNvSpPr txBox="1"/>
          <p:nvPr/>
        </p:nvSpPr>
        <p:spPr>
          <a:xfrm>
            <a:off x="218067" y="1601984"/>
            <a:ext cx="731085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Единственный постоянный ледяной покров за пределами Антарктиды</a:t>
            </a:r>
          </a:p>
          <a:p>
            <a:pPr marL="571500" lvl="0" indent="-571500">
              <a:lnSpc>
                <a:spcPct val="150000"/>
              </a:lnSpc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Большие площади вечной мерзлоты</a:t>
            </a:r>
          </a:p>
          <a:p>
            <a:pPr marL="571500" lvl="0" indent="-571500">
              <a:lnSpc>
                <a:spcPct val="150000"/>
              </a:lnSpc>
              <a:buClr>
                <a:schemeClr val="lt1"/>
              </a:buClr>
              <a:buSzPts val="4000"/>
              <a:buFont typeface="Arial"/>
              <a:buChar char="•"/>
            </a:pPr>
            <a:r>
              <a:rPr lang="ru-R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Холод до -20˚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!!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Europlanet 2024 RI Kangerlussuaq field site "/>
          <p:cNvPicPr preferRelativeResize="0"/>
          <p:nvPr/>
        </p:nvPicPr>
        <p:blipFill>
          <a:blip r:embed="rId6"/>
          <a:srcRect/>
          <a:stretch/>
        </p:blipFill>
        <p:spPr>
          <a:xfrm rot="-553854">
            <a:off x="8331180" y="2344237"/>
            <a:ext cx="7772439" cy="585985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3" name="Google Shape;22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4886508" y="6294868"/>
            <a:ext cx="1945310" cy="169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5465407" y="8249288"/>
            <a:ext cx="1996709" cy="17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1451797" y="327848"/>
            <a:ext cx="1531203" cy="133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 descr="Image credit: Aarhus University">
            <a:extLst>
              <a:ext uri="{FF2B5EF4-FFF2-40B4-BE49-F238E27FC236}">
                <a16:creationId xmlns:a16="http://schemas.microsoft.com/office/drawing/2014/main" id="{79E1221D-2112-A84C-8098-0720FE801A61}"/>
              </a:ext>
            </a:extLst>
          </p:cNvPr>
          <p:cNvSpPr txBox="1"/>
          <p:nvPr/>
        </p:nvSpPr>
        <p:spPr>
          <a:xfrm rot="21059455">
            <a:off x="14591011" y="772598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Aarhus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E8D86-2306-1148-A9C3-066563864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86" y="-356212"/>
            <a:ext cx="11616065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buClr>
                <a:srgbClr val="000000"/>
              </a:buClr>
            </a:pPr>
            <a:br>
              <a:rPr lang="en-US" sz="7200" dirty="0">
                <a:solidFill>
                  <a:srgbClr val="6BD4CD"/>
                </a:solidFill>
                <a:sym typeface="Arial"/>
              </a:rPr>
            </a:br>
            <a:r>
              <a:rPr lang="ru-RU" sz="7200" dirty="0" err="1">
                <a:solidFill>
                  <a:srgbClr val="6BD4CD"/>
                </a:solidFill>
                <a:sym typeface="Arial"/>
              </a:rPr>
              <a:t>Кангерлуссуак</a:t>
            </a:r>
            <a:r>
              <a:rPr lang="ru-RU" sz="7200" dirty="0">
                <a:solidFill>
                  <a:srgbClr val="6BD4CD"/>
                </a:solidFill>
                <a:sym typeface="Arial"/>
              </a:rPr>
              <a:t>, Гренландия </a:t>
            </a:r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253371"/>
            <a:ext cx="18288000" cy="2033629"/>
            <a:chOff x="0" y="-129667"/>
            <a:chExt cx="25120600" cy="3029932"/>
          </a:xfrm>
        </p:grpSpPr>
        <p:pic>
          <p:nvPicPr>
            <p:cNvPr id="231" name="Google Shape;23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97048" y="-129667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13" descr="iscuss in groups for 5 minutes&#13;&#10;Feedback thoughts"/>
          <p:cNvSpPr txBox="1"/>
          <p:nvPr/>
        </p:nvSpPr>
        <p:spPr>
          <a:xfrm>
            <a:off x="4305045" y="7157321"/>
            <a:ext cx="895817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ru-RU" sz="4800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Обсудите в группах, 5 минут</a:t>
            </a:r>
            <a:endParaRPr sz="4800" b="0" i="0" u="none" strike="noStrike" cap="none" dirty="0">
              <a:solidFill>
                <a:srgbClr val="3ED8C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ru-RU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Обсуждение</a:t>
            </a:r>
            <a:endParaRPr dirty="0"/>
          </a:p>
        </p:txBody>
      </p:sp>
      <p:pic>
        <p:nvPicPr>
          <p:cNvPr id="235" name="Google Shape;235;p1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003" y="1606327"/>
            <a:ext cx="11275819" cy="5293716"/>
            <a:chOff x="971492" y="1479379"/>
            <a:chExt cx="11275819" cy="5293716"/>
          </a:xfrm>
        </p:grpSpPr>
        <p:sp>
          <p:nvSpPr>
            <p:cNvPr id="238" name="Google Shape;238;p13" descr="Kangerlussuaq?.......................&#13;&#10;Sub-glacial lake on Mars?.......&#13;&#10;Neither?.................................&#13;&#10;Both?......................................&#13;&#10;"/>
            <p:cNvSpPr txBox="1"/>
            <p:nvPr/>
          </p:nvSpPr>
          <p:spPr>
            <a:xfrm>
              <a:off x="971492" y="1479379"/>
              <a:ext cx="10620616" cy="5293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ru-RU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 </a:t>
              </a:r>
              <a:r>
                <a:rPr lang="ru-RU" sz="5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Кангерлуссуаке</a:t>
              </a:r>
              <a:r>
                <a:rPr lang="en-US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</a:t>
              </a:r>
              <a:endParaRPr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ru-RU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 подледном озере Марса</a:t>
              </a:r>
              <a:r>
                <a:rPr lang="ru-RU" sz="5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ru-RU" sz="5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Нигде</a:t>
              </a:r>
              <a:r>
                <a:rPr lang="en-US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?.................................</a:t>
              </a:r>
              <a:endParaRPr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ru-RU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 там, и там</a:t>
              </a:r>
              <a:r>
                <a:rPr lang="en-US" sz="5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</a:t>
              </a:r>
              <a:endParaRPr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1948929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196036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3211965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3208721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4411044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4435868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5671461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568115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7" name="Google Shape;247;p13" descr="Magnifying glass looking at microbe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23178" y="2227577"/>
            <a:ext cx="4834481" cy="430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66935D-F19C-E743-9DDF-CA4C72365C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2520" y="941710"/>
            <a:ext cx="1468322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вы думаете, возможна ли жизнь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 descr="Ice crystals.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Sublimation."/>
          <p:cNvPicPr preferRelativeResize="0"/>
          <p:nvPr/>
        </p:nvPicPr>
        <p:blipFill rotWithShape="1">
          <a:blip r:embed="rId4">
            <a:alphaModFix/>
          </a:blip>
          <a:srcRect l="23577" t="16674" r="39305" b="9816"/>
          <a:stretch/>
        </p:blipFill>
        <p:spPr>
          <a:xfrm>
            <a:off x="10125408" y="1064995"/>
            <a:ext cx="3394087" cy="448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 descr="Mars surface image.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6" name="Google Shape;25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928088"/>
            <a:chOff x="0" y="-28575"/>
            <a:chExt cx="3573877" cy="3904117"/>
          </a:xfrm>
        </p:grpSpPr>
        <p:sp>
          <p:nvSpPr>
            <p:cNvPr id="266" name="Google Shape;266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 descr="What effect does salt have on the freezing point of water?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Какое соль влияет на температуру замерзания воды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68" name="Google Shape;2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69" name="Google Shape;269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4" descr="What is dry ice?&#13;&#10;What is permafrost?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Что такое сухой лед?</a:t>
              </a:r>
            </a:p>
            <a:p>
              <a:pPr lvl="0" algn="ctr"/>
              <a:r>
                <a:rPr lang="ru-RU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Что такое вечная мерзлота?</a:t>
              </a:r>
              <a:endParaRPr sz="28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066314"/>
            <a:chOff x="0" y="-28575"/>
            <a:chExt cx="3573877" cy="2755085"/>
          </a:xfrm>
        </p:grpSpPr>
        <p:sp>
          <p:nvSpPr>
            <p:cNvPr id="272" name="Google Shape;272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 descr="How does the chemistry on Mars affect habitability?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/>
              <a:r>
                <a:rPr lang="ru-RU"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 химия на Марсе влияет на обитаемость?</a:t>
              </a:r>
              <a:endParaRPr dirty="0"/>
            </a:p>
          </p:txBody>
        </p:sp>
      </p:grpSp>
      <p:grpSp>
        <p:nvGrpSpPr>
          <p:cNvPr id="274" name="Google Shape;27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76" name="Google Shape;276;p14" descr="Answer these questions from what you have learned today:&#13;&#10;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Ответьте на вопросы, используя то, что узнали сегодня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F7D60-8835-3E43-926B-C55C3DEA8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5969" y="55082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Повторение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2539826"/>
            <a:ext cx="7690558" cy="6620322"/>
            <a:chOff x="0" y="1824139"/>
            <a:chExt cx="10254077" cy="8827096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0" y="3572374"/>
              <a:ext cx="10254077" cy="7078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lvl="0" indent="-571500"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</a:t>
              </a: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, какое влияние температура оказывает на химический состав Марса.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Объяснять, как соленость влияет на температуру замерзания.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Знать, как все вышеперечисленное влияет на обитаемость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8081-5ED1-F245-8E89-D97229F1F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4728" y="1868351"/>
            <a:ext cx="9007954" cy="1143000"/>
          </a:xfr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buClr>
                <a:srgbClr val="000000"/>
              </a:buClr>
              <a:buSzPts val="7000"/>
            </a:pPr>
            <a:r>
              <a:rPr lang="ru-RU" sz="7000" dirty="0">
                <a:solidFill>
                  <a:srgbClr val="04345C"/>
                </a:solidFill>
              </a:rPr>
              <a:t>Задачи</a:t>
            </a:r>
            <a:br>
              <a:rPr lang="en-US" sz="7000" dirty="0">
                <a:solidFill>
                  <a:srgbClr val="000000"/>
                </a:solidFill>
              </a:rPr>
            </a:br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 descr="Image comparing the atmospheres of Mars and 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027" y="1514984"/>
            <a:ext cx="12345946" cy="7723624"/>
          </a:xfrm>
          <a:prstGeom prst="rect">
            <a:avLst/>
          </a:prstGeom>
          <a:noFill/>
          <a:ln w="127000" cap="flat" cmpd="sng">
            <a:solidFill>
              <a:srgbClr val="3ED8C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0EC13-1F8A-904F-8297-A1FAF26B2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0586" y="6662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Атмосфера Марса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" name="Google Shape;125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98184" y="3025533"/>
            <a:ext cx="131878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ru-RU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Химическая формула 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4800" b="1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4800" b="1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28" name="Google Shape;128;p4" descr="Carbon dioxide bonds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2622" y="4653997"/>
            <a:ext cx="6519085" cy="291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Mars image showing polar ca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11156" y="2713620"/>
            <a:ext cx="5880061" cy="588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9317425" y="2443777"/>
            <a:ext cx="4110183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4800" b="0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ru-RU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полюсах Марса</a:t>
            </a:r>
            <a:endParaRPr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072451" y="2167008"/>
            <a:ext cx="76200" cy="6173393"/>
          </a:xfrm>
          <a:prstGeom prst="straightConnector1">
            <a:avLst/>
          </a:prstGeom>
          <a:noFill/>
          <a:ln w="76200" cap="flat" cmpd="sng">
            <a:solidFill>
              <a:srgbClr val="92CCDC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2" name="Google Shape;13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242614">
            <a:off x="14474720" y="1769940"/>
            <a:ext cx="1352929" cy="117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432797">
            <a:off x="14632484" y="8281314"/>
            <a:ext cx="1352929" cy="117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8E774-AC6D-F64D-B498-93DC62F55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34477" y="1050844"/>
            <a:ext cx="12804177" cy="1143000"/>
          </a:xfrm>
        </p:spPr>
        <p:txBody>
          <a:bodyPr>
            <a:noAutofit/>
          </a:bodyPr>
          <a:lstStyle/>
          <a:p>
            <a:r>
              <a:rPr lang="ru-RU" sz="7000" b="1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в углекислый газ</a:t>
            </a:r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03078" y="4728803"/>
            <a:ext cx="622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link to video">
            <a:hlinkClick r:id="rId7"/>
            <a:extLst>
              <a:ext uri="{FF2B5EF4-FFF2-40B4-BE49-F238E27FC236}">
                <a16:creationId xmlns:a16="http://schemas.microsoft.com/office/drawing/2014/main" id="{EB60A2F3-4335-DD4E-B542-4FCC68C86E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 descr="Click button to link to video">
            <a:extLst>
              <a:ext uri="{FF2B5EF4-FFF2-40B4-BE49-F238E27FC236}">
                <a16:creationId xmlns:a16="http://schemas.microsoft.com/office/drawing/2014/main" id="{A2CC72DB-CD66-2E4D-94A9-090BC13B4CE2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для просмотра видео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53DA2-8131-6B4F-9383-48FD21F6F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86" y="859517"/>
            <a:ext cx="12873450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Плавится ли углекислый газ?</a:t>
            </a:r>
            <a:endParaRPr lang="en-US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2" name="Google Shape;15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3490" y="1556552"/>
            <a:ext cx="12121020" cy="68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Satellite and Mars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27692" y="6088073"/>
            <a:ext cx="2658782" cy="228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422" y="1556552"/>
            <a:ext cx="2256990" cy="2256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21500" y="3724697"/>
            <a:ext cx="1765300" cy="13589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TextBox 11" descr="Image credit: USGS Astrogeology Science Center, Arizona State University, INAF">
            <a:extLst>
              <a:ext uri="{FF2B5EF4-FFF2-40B4-BE49-F238E27FC236}">
                <a16:creationId xmlns:a16="http://schemas.microsoft.com/office/drawing/2014/main" id="{EE837E99-2585-8E49-9097-D29F65C52061}"/>
              </a:ext>
            </a:extLst>
          </p:cNvPr>
          <p:cNvSpPr txBox="1"/>
          <p:nvPr/>
        </p:nvSpPr>
        <p:spPr>
          <a:xfrm>
            <a:off x="8631048" y="8412845"/>
            <a:ext cx="676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Image credit: </a:t>
            </a:r>
            <a:r>
              <a:rPr lang="en-GB" dirty="0">
                <a:solidFill>
                  <a:schemeClr val="bg1"/>
                </a:solidFill>
              </a:rPr>
              <a:t>USGS Astrogeology Science </a:t>
            </a:r>
            <a:r>
              <a:rPr lang="en-GB" dirty="0" err="1">
                <a:solidFill>
                  <a:schemeClr val="bg1"/>
                </a:solidFill>
              </a:rPr>
              <a:t>Center</a:t>
            </a:r>
            <a:r>
              <a:rPr lang="en-GB" dirty="0">
                <a:solidFill>
                  <a:schemeClr val="bg1"/>
                </a:solidFill>
              </a:rPr>
              <a:t>, Arizona State University, INAF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3A09B-28A0-2941-8810-5D5104E6B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3490" y="375333"/>
            <a:ext cx="11790218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Подледное озеро на Марсе? </a:t>
            </a: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3">
            <a:alphaModFix/>
          </a:blip>
          <a:srcRect t="14112" b="17987"/>
          <a:stretch/>
        </p:blipFill>
        <p:spPr>
          <a:xfrm>
            <a:off x="0" y="1162134"/>
            <a:ext cx="18297525" cy="698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67" name="Google Shape;16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6800" y="4292600"/>
            <a:ext cx="914400" cy="9398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C3584-E10D-F646-95F5-AE4602C5F5C2}"/>
              </a:ext>
            </a:extLst>
          </p:cNvPr>
          <p:cNvSpPr txBox="1"/>
          <p:nvPr/>
        </p:nvSpPr>
        <p:spPr>
          <a:xfrm>
            <a:off x="8298056" y="8186513"/>
            <a:ext cx="16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credit: ESA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3A73C-909B-004D-BBEC-216111B4C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2315F"/>
                </a:solidFill>
              </a:rPr>
              <a:t>Image of the lake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9" name="Google Shape;179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1" name="Google Shape;181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 descr="Snow truck illustration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8890" y="2216911"/>
            <a:ext cx="6870218" cy="619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 descr="Ice cube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6302" y="3152114"/>
            <a:ext cx="291829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 descr="Salt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40644" y="2942486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D8EB1-024A-F844-B34A-6FEA5788B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7959" y="689255"/>
            <a:ext cx="12121908" cy="1143000"/>
          </a:xfrm>
        </p:spPr>
        <p:txBody>
          <a:bodyPr>
            <a:noAutofit/>
          </a:bodyPr>
          <a:lstStyle/>
          <a:p>
            <a:pPr rtl="0"/>
            <a:r>
              <a:rPr lang="ru-RU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Соли и точки замерзания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3850" y="5205775"/>
            <a:ext cx="39603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watch video">
            <a:hlinkClick r:id="rId6"/>
            <a:extLst>
              <a:ext uri="{FF2B5EF4-FFF2-40B4-BE49-F238E27FC236}">
                <a16:creationId xmlns:a16="http://schemas.microsoft.com/office/drawing/2014/main" id="{C5BD1844-688F-C043-85CE-6616019DD6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>
            <a:extLst>
              <a:ext uri="{FF2B5EF4-FFF2-40B4-BE49-F238E27FC236}">
                <a16:creationId xmlns:a16="http://schemas.microsoft.com/office/drawing/2014/main" id="{836D0FA0-A67A-3548-9A9E-57FF6A33649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для просмотра видео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2294-2E3F-A84E-88ED-1F6E50503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93866"/>
            <a:ext cx="16292945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соль влияет на скорость замерзания?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344</Words>
  <Application>Microsoft Macintosh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Arimo</vt:lpstr>
      <vt:lpstr>Office Theme</vt:lpstr>
      <vt:lpstr>Марсианская химия </vt:lpstr>
      <vt:lpstr>Задачи </vt:lpstr>
      <vt:lpstr>Атмосфера Марса </vt:lpstr>
      <vt:lpstr>Введение в углекислый газ</vt:lpstr>
      <vt:lpstr>Плавится ли углекислый газ?</vt:lpstr>
      <vt:lpstr>Подледное озеро на Марсе? </vt:lpstr>
      <vt:lpstr>Image of the lake</vt:lpstr>
      <vt:lpstr>Соли и точки замерзания </vt:lpstr>
      <vt:lpstr>Как соль влияет на скорость замерзания?</vt:lpstr>
      <vt:lpstr>Что произошло? Почему? </vt:lpstr>
      <vt:lpstr> Кангерлуссуак, Гренландия </vt:lpstr>
      <vt:lpstr>Как вы думаете, возможна ли жизнь: </vt:lpstr>
      <vt:lpstr>Повторение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Anastasia Mityagina</cp:lastModifiedBy>
  <cp:revision>9</cp:revision>
  <dcterms:created xsi:type="dcterms:W3CDTF">2006-08-16T00:00:00Z</dcterms:created>
  <dcterms:modified xsi:type="dcterms:W3CDTF">2021-10-27T07:45:31Z</dcterms:modified>
</cp:coreProperties>
</file>