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ontserrat" pitchFamily="2" charset="77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2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ifmf7o9mUMqbg8Lppaw2y6tdox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3EA"/>
    <a:srgbClr val="AA60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80"/>
    <p:restoredTop sz="86385"/>
  </p:normalViewPr>
  <p:slideViewPr>
    <p:cSldViewPr snapToGrid="0">
      <p:cViewPr varScale="1">
        <p:scale>
          <a:sx n="61" d="100"/>
          <a:sy n="61" d="100"/>
        </p:scale>
        <p:origin x="552" y="232"/>
      </p:cViewPr>
      <p:guideLst>
        <p:guide orient="horz" pos="212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" name="Google Shape;2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6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hyperlink" Target="https://youtu.be/D9jOp2D9N0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hyperlink" Target="https://youtu.be/1sjIwi-klN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15F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31032"/>
            <a:ext cx="18288001" cy="94844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endParaRPr sz="2700" b="0" i="0" u="none" strike="noStrike" cap="none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 descr="The Fires of Ares"/>
          <p:cNvSpPr txBox="1"/>
          <p:nvPr/>
        </p:nvSpPr>
        <p:spPr>
          <a:xfrm>
            <a:off x="2947307" y="5290198"/>
            <a:ext cx="1239338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l-GR" sz="6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Οι Φωτιές του θεού Άρη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642" t="21697" r="22641" b="20755"/>
          <a:stretch/>
        </p:blipFill>
        <p:spPr>
          <a:xfrm>
            <a:off x="1236959" y="531254"/>
            <a:ext cx="3176066" cy="3348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3" name="Google Shape;93;p1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78252" y="9198842"/>
            <a:ext cx="1309688" cy="87384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419550">
            <a:off x="12226047" y="6618443"/>
            <a:ext cx="3140317" cy="5920966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close/>
              </a:path>
            </a:pathLst>
          </a:custGeom>
          <a:solidFill>
            <a:srgbClr val="E2EDF1">
              <a:alpha val="46666"/>
            </a:srgbClr>
          </a:solidFill>
          <a:ln>
            <a:noFill/>
          </a:ln>
        </p:spPr>
      </p:sp>
      <p:pic>
        <p:nvPicPr>
          <p:cNvPr id="95" name="Google Shape;95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419550">
            <a:off x="15056105" y="5510883"/>
            <a:ext cx="1793475" cy="291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5FFDDC-B18F-AC49-8A19-14ADD79CB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0912" y="3928980"/>
            <a:ext cx="13014251" cy="1470025"/>
          </a:xfrm>
        </p:spPr>
        <p:txBody>
          <a:bodyPr>
            <a:normAutofit fontScale="90000"/>
          </a:bodyPr>
          <a:lstStyle/>
          <a:p>
            <a:pPr rtl="0"/>
            <a:r>
              <a:rPr lang="el-GR" sz="9000" dirty="0">
                <a:solidFill>
                  <a:schemeClr val="lt1"/>
                </a:solidFill>
                <a:sym typeface="Arial"/>
              </a:rPr>
              <a:t>Ηφαίστεια στον Πλανήτη Άρη</a:t>
            </a:r>
            <a:endParaRPr lang="el-G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5D71F5-1E24-694A-86FA-94036D5C3DBA}"/>
              </a:ext>
            </a:extLst>
          </p:cNvPr>
          <p:cNvSpPr txBox="1"/>
          <p:nvPr/>
        </p:nvSpPr>
        <p:spPr>
          <a:xfrm>
            <a:off x="5989278" y="9494136"/>
            <a:ext cx="63094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Το </a:t>
            </a:r>
            <a:r>
              <a:rPr lang="en-GB" dirty="0" err="1">
                <a:solidFill>
                  <a:schemeClr val="bg1"/>
                </a:solidFill>
              </a:rPr>
              <a:t>Europlanet</a:t>
            </a:r>
            <a:r>
              <a:rPr lang="en-GB" dirty="0">
                <a:solidFill>
                  <a:schemeClr val="bg1"/>
                </a:solidFill>
              </a:rPr>
              <a:t> 2024 RI </a:t>
            </a:r>
            <a:r>
              <a:rPr lang="el-GR" dirty="0">
                <a:solidFill>
                  <a:schemeClr val="bg1"/>
                </a:solidFill>
              </a:rPr>
              <a:t>έχει λάβει χρηματοδότηση από το πρόγραμμα έρευνας και καινοτομίας της Ευρωπαϊκής Ένωσης </a:t>
            </a:r>
            <a:r>
              <a:rPr lang="en-GB" dirty="0">
                <a:solidFill>
                  <a:schemeClr val="bg1"/>
                </a:solidFill>
              </a:rPr>
              <a:t>Horizon 2020 </a:t>
            </a:r>
            <a:r>
              <a:rPr lang="el-GR" dirty="0">
                <a:solidFill>
                  <a:schemeClr val="bg1"/>
                </a:solidFill>
              </a:rPr>
              <a:t>στο πλαίσιο συμφωνιών επιχορήγησης </a:t>
            </a:r>
            <a:r>
              <a:rPr lang="en-GB" dirty="0">
                <a:solidFill>
                  <a:schemeClr val="bg1"/>
                </a:solidFill>
              </a:rPr>
              <a:t>No 871149</a:t>
            </a:r>
            <a:r>
              <a:rPr lang="el-GR" dirty="0">
                <a:solidFill>
                  <a:schemeClr val="bg1"/>
                </a:solidFill>
              </a:rPr>
              <a:t>.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"/>
          <p:cNvSpPr txBox="1"/>
          <p:nvPr/>
        </p:nvSpPr>
        <p:spPr>
          <a:xfrm>
            <a:off x="6054400" y="674370"/>
            <a:ext cx="11480447" cy="96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l-GR" sz="4800" b="0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ΤΙ ΓΙΝΕΤΑΙ ΜΕ ΤΟΥΣ ΜΙΚΡΟΟΡΓΑΝΙΣΜΟΥΣ;</a:t>
            </a:r>
            <a:endParaRPr sz="4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 amt="80000"/>
          </a:blip>
          <a:srcRect/>
          <a:stretch/>
        </p:blipFill>
        <p:spPr>
          <a:xfrm rot="356882">
            <a:off x="-2043655" y="-3240647"/>
            <a:ext cx="8538693" cy="8538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0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78252" y="9198842"/>
            <a:ext cx="1309688" cy="873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0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Micro-organisms">
            <a:extLst>
              <a:ext uri="{FF2B5EF4-FFF2-40B4-BE49-F238E27FC236}">
                <a16:creationId xmlns:a16="http://schemas.microsoft.com/office/drawing/2014/main" id="{FC826C80-DD2E-2D4F-B572-681317CC4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10" y="4869377"/>
            <a:ext cx="6578067" cy="438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cro-organisms">
            <a:extLst>
              <a:ext uri="{FF2B5EF4-FFF2-40B4-BE49-F238E27FC236}">
                <a16:creationId xmlns:a16="http://schemas.microsoft.com/office/drawing/2014/main" id="{7330BC36-B0BC-4C45-A594-917BF9917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54" y="4897724"/>
            <a:ext cx="5023947" cy="433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cro-organisms">
            <a:extLst>
              <a:ext uri="{FF2B5EF4-FFF2-40B4-BE49-F238E27FC236}">
                <a16:creationId xmlns:a16="http://schemas.microsoft.com/office/drawing/2014/main" id="{9FEEF6F9-AD78-7045-B88A-D72A8BA62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0179" y="4869281"/>
            <a:ext cx="4387761" cy="438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2BDCE6-57F9-C44C-9493-E6870F63E3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76109" y="2610931"/>
            <a:ext cx="9712036" cy="1143000"/>
          </a:xfrm>
        </p:spPr>
        <p:txBody>
          <a:bodyPr>
            <a:noAutofit/>
          </a:bodyPr>
          <a:lstStyle/>
          <a:p>
            <a:pPr rtl="0"/>
            <a:r>
              <a:rPr lang="el-GR" sz="8000" b="1" dirty="0">
                <a:solidFill>
                  <a:srgbClr val="E2EDF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Τα </a:t>
            </a:r>
            <a:r>
              <a:rPr lang="el-GR" sz="8000" b="1" dirty="0" err="1">
                <a:solidFill>
                  <a:srgbClr val="E2EDF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Ακραιόφιλα</a:t>
            </a:r>
            <a:r>
              <a:rPr lang="en-US" sz="8000" b="1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GB" sz="8000" dirty="0">
              <a:effectLst/>
            </a:endParaRPr>
          </a:p>
          <a:p>
            <a:endParaRPr lang="en-US" sz="8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11" descr="EU emble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78252" y="9198842"/>
            <a:ext cx="1309688" cy="873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1" descr="Image of lava"/>
          <p:cNvPicPr preferRelativeResize="0"/>
          <p:nvPr/>
        </p:nvPicPr>
        <p:blipFill rotWithShape="1">
          <a:blip r:embed="rId4">
            <a:alphaModFix/>
          </a:blip>
          <a:srcRect l="28023" t="6473" r="44177" b="27215"/>
          <a:stretch/>
        </p:blipFill>
        <p:spPr>
          <a:xfrm>
            <a:off x="10147645" y="1028700"/>
            <a:ext cx="3371850" cy="452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1" descr="Image of a volcano."/>
          <p:cNvPicPr preferRelativeResize="0"/>
          <p:nvPr/>
        </p:nvPicPr>
        <p:blipFill rotWithShape="1">
          <a:blip r:embed="rId5">
            <a:alphaModFix/>
          </a:blip>
          <a:srcRect l="17491" r="48332" b="23569"/>
          <a:stretch/>
        </p:blipFill>
        <p:spPr>
          <a:xfrm>
            <a:off x="6414208" y="1028700"/>
            <a:ext cx="3371850" cy="4524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5" name="Google Shape;235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14208" y="4859783"/>
            <a:ext cx="3371850" cy="4398517"/>
            <a:chOff x="0" y="0"/>
            <a:chExt cx="4495800" cy="5864690"/>
          </a:xfrm>
        </p:grpSpPr>
        <p:sp>
          <p:nvSpPr>
            <p:cNvPr id="236" name="Google Shape;236;p11" descr="1. Understand the type of volanoes found on Mars and how they formed.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7" name="Google Shape;237;p1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8" name="Google Shape;238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147645" y="4859783"/>
            <a:ext cx="3371850" cy="4398517"/>
            <a:chOff x="0" y="0"/>
            <a:chExt cx="4495800" cy="5864690"/>
          </a:xfrm>
        </p:grpSpPr>
        <p:sp>
          <p:nvSpPr>
            <p:cNvPr id="239" name="Google Shape;239;p11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0" name="Google Shape;240;p1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1" name="Google Shape;241;p11" descr="Image of DNA."/>
          <p:cNvPicPr preferRelativeResize="0"/>
          <p:nvPr/>
        </p:nvPicPr>
        <p:blipFill rotWithShape="1">
          <a:blip r:embed="rId7">
            <a:alphaModFix/>
          </a:blip>
          <a:srcRect l="25656" r="31851"/>
          <a:stretch/>
        </p:blipFill>
        <p:spPr>
          <a:xfrm>
            <a:off x="13887450" y="1089388"/>
            <a:ext cx="3371850" cy="44636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2" name="Google Shape;242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887450" y="4859783"/>
            <a:ext cx="3371850" cy="4398517"/>
            <a:chOff x="0" y="0"/>
            <a:chExt cx="4495800" cy="5864690"/>
          </a:xfrm>
        </p:grpSpPr>
        <p:sp>
          <p:nvSpPr>
            <p:cNvPr id="243" name="Google Shape;243;p11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4" name="Google Shape;244;p1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5" name="Google Shape;245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8">
            <a:alphaModFix amt="70000"/>
          </a:blip>
          <a:srcRect/>
          <a:stretch/>
        </p:blipFill>
        <p:spPr>
          <a:xfrm rot="-2466689">
            <a:off x="-1561844" y="-1217976"/>
            <a:ext cx="7048111" cy="70481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6" name="Google Shape;246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589808" y="5619880"/>
            <a:ext cx="2851904" cy="3665035"/>
            <a:chOff x="-113413" y="-28575"/>
            <a:chExt cx="3802538" cy="4886715"/>
          </a:xfrm>
        </p:grpSpPr>
        <p:sp>
          <p:nvSpPr>
            <p:cNvPr id="247" name="Google Shape;247;p11"/>
            <p:cNvSpPr txBox="1"/>
            <p:nvPr/>
          </p:nvSpPr>
          <p:spPr>
            <a:xfrm>
              <a:off x="0" y="-28575"/>
              <a:ext cx="3573877" cy="8802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1" descr="Understand the type of volcanoes found on Mars and how they formed"/>
            <p:cNvSpPr txBox="1"/>
            <p:nvPr/>
          </p:nvSpPr>
          <p:spPr>
            <a:xfrm>
              <a:off x="-113413" y="857047"/>
              <a:ext cx="3802538" cy="4001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l-GR" sz="26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Να κατανοήσουμε τους τύπους των ηφαιστείων του </a:t>
              </a:r>
              <a:r>
                <a:rPr lang="el-GR" sz="2600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Άρη και πώς σχηματίστηκαν.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9" name="Google Shape;249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408306" y="5619880"/>
            <a:ext cx="2680408" cy="3707567"/>
            <a:chOff x="0" y="-28575"/>
            <a:chExt cx="3573877" cy="4943423"/>
          </a:xfrm>
        </p:grpSpPr>
        <p:sp>
          <p:nvSpPr>
            <p:cNvPr id="250" name="Google Shape;250;p11"/>
            <p:cNvSpPr txBox="1"/>
            <p:nvPr/>
          </p:nvSpPr>
          <p:spPr>
            <a:xfrm>
              <a:off x="0" y="-28575"/>
              <a:ext cx="3573877" cy="880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1" descr="Explain what convection is and why it occurs in a volcano.&#13;&#10;"/>
            <p:cNvSpPr txBox="1"/>
            <p:nvPr/>
          </p:nvSpPr>
          <p:spPr>
            <a:xfrm>
              <a:off x="0" y="913753"/>
              <a:ext cx="3548477" cy="40010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l-GR" sz="26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Να εξηγήσουμε τι είναι η μεταφορά θερμότητας και γιατί συμβαίνει σε ένα ηφαίστειο.</a:t>
              </a:r>
              <a:endPara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2" name="Google Shape;252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041783" y="5619880"/>
            <a:ext cx="3034105" cy="3128668"/>
            <a:chOff x="-141768" y="-28575"/>
            <a:chExt cx="4045473" cy="4171557"/>
          </a:xfrm>
        </p:grpSpPr>
        <p:sp>
          <p:nvSpPr>
            <p:cNvPr id="253" name="Google Shape;253;p11"/>
            <p:cNvSpPr txBox="1"/>
            <p:nvPr/>
          </p:nvSpPr>
          <p:spPr>
            <a:xfrm>
              <a:off x="0" y="-28575"/>
              <a:ext cx="3573877" cy="880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1" descr="Determine the habitability of volcanoes (on Earth and Mars!).&#13;&#10;"/>
            <p:cNvSpPr txBox="1"/>
            <p:nvPr/>
          </p:nvSpPr>
          <p:spPr>
            <a:xfrm>
              <a:off x="-141768" y="942106"/>
              <a:ext cx="4045473" cy="32008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l-GR" sz="26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Να προσδιορίσουμε την κατοικησιμότητα των ηφαιστείων (στη Γη και στον Άρη!)</a:t>
              </a:r>
              <a:r>
                <a:rPr lang="en-US" sz="26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5" name="Google Shape;255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3652" y="7920906"/>
            <a:ext cx="17426547" cy="1680845"/>
            <a:chOff x="-1" y="2229274"/>
            <a:chExt cx="23235395" cy="2241126"/>
          </a:xfrm>
        </p:grpSpPr>
        <p:sp>
          <p:nvSpPr>
            <p:cNvPr id="257" name="Google Shape;257;p11"/>
            <p:cNvSpPr txBox="1"/>
            <p:nvPr/>
          </p:nvSpPr>
          <p:spPr>
            <a:xfrm>
              <a:off x="-1" y="2229274"/>
              <a:ext cx="6286713" cy="12803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el-GR" sz="4800" b="0" i="0" u="none" strike="noStrike" cap="none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Τώρα μπορούμε</a:t>
              </a:r>
              <a:r>
                <a:rPr lang="en-US" sz="4800" b="0" i="0" u="none" strike="noStrike" cap="none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...</a:t>
              </a:r>
              <a:endParaRPr sz="4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1"/>
            <p:cNvSpPr txBox="1"/>
            <p:nvPr/>
          </p:nvSpPr>
          <p:spPr>
            <a:xfrm>
              <a:off x="0" y="3765550"/>
              <a:ext cx="23235394" cy="704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0" name="Google Shape;260;p11" descr="Europlanet logo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14790C-049B-F748-91FD-1917BFF6CD6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003065" y="6529529"/>
            <a:ext cx="8229600" cy="1143000"/>
          </a:xfrm>
        </p:spPr>
        <p:txBody>
          <a:bodyPr>
            <a:noAutofit/>
          </a:bodyPr>
          <a:lstStyle/>
          <a:p>
            <a:r>
              <a:rPr lang="el-GR" sz="7200" dirty="0">
                <a:solidFill>
                  <a:srgbClr val="E2EDF1"/>
                </a:solidFill>
                <a:sym typeface="Arial"/>
              </a:rPr>
              <a:t>Ανακεφαλαίωση</a:t>
            </a:r>
            <a:endParaRPr lang="en-US" sz="7200" dirty="0">
              <a:solidFill>
                <a:srgbClr val="E2EDF1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8700" y="1028700"/>
            <a:ext cx="9144000" cy="8229600"/>
          </a:xfrm>
          <a:prstGeom prst="rect">
            <a:avLst/>
          </a:prstGeom>
          <a:solidFill>
            <a:srgbClr val="E2ED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" name="Google Shape;102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55421" y="2945049"/>
            <a:ext cx="7690558" cy="5744393"/>
            <a:chOff x="0" y="1824139"/>
            <a:chExt cx="10254077" cy="7659191"/>
          </a:xfrm>
        </p:grpSpPr>
        <p:sp>
          <p:nvSpPr>
            <p:cNvPr id="104" name="Google Shape;104;p2" descr="By the end of this lesson, you will be able to:"/>
            <p:cNvSpPr txBox="1"/>
            <p:nvPr/>
          </p:nvSpPr>
          <p:spPr>
            <a:xfrm>
              <a:off x="0" y="1824139"/>
              <a:ext cx="10254077" cy="2027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lnSpc>
                  <a:spcPct val="130000"/>
                </a:lnSpc>
                <a:buSzPts val="3800"/>
              </a:pPr>
              <a:r>
                <a:rPr lang="el-GR" sz="3800" b="1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Μετά το τέλος αυτού του μαθήματος θα μπορείτε:</a:t>
              </a:r>
              <a:endParaRPr lang="el-GR" sz="4000" b="1" dirty="0"/>
            </a:p>
          </p:txBody>
        </p:sp>
        <p:sp>
          <p:nvSpPr>
            <p:cNvPr id="105" name="Google Shape;105;p2" descr="Understand how volcanoes form&#13;&#10;Explain what convection is and why we would find it inside a volcano&#13;&#10;Determine the habitability of volcanoes on both Earth and Mars&#13;&#10;"/>
            <p:cNvSpPr txBox="1"/>
            <p:nvPr/>
          </p:nvSpPr>
          <p:spPr>
            <a:xfrm>
              <a:off x="0" y="3943351"/>
              <a:ext cx="10254077" cy="55399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457200" marR="0" lvl="0" indent="-4572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B345C"/>
                </a:buClr>
                <a:buSzPts val="3000"/>
                <a:buFont typeface="Arial" panose="020B0604020202020204" pitchFamily="34" charset="0"/>
                <a:buChar char="•"/>
              </a:pPr>
              <a:r>
                <a:rPr lang="el-GR" sz="3000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Να κατανοήσετε πώς γίνονται τα ηφαίστεια</a:t>
              </a:r>
              <a:endParaRPr lang="el-GR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4572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B345C"/>
                </a:buClr>
                <a:buSzPts val="3000"/>
                <a:buFont typeface="Arial" panose="020B0604020202020204" pitchFamily="34" charset="0"/>
                <a:buChar char="•"/>
              </a:pPr>
              <a:r>
                <a:rPr lang="el-GR" sz="30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Να εξηγήσετε τι είναι </a:t>
              </a:r>
              <a:r>
                <a:rPr lang="el-GR" sz="3000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η μεταφορά θερμότητας και γιατί </a:t>
              </a:r>
              <a:r>
                <a:rPr lang="el-GR" sz="3000" dirty="0" err="1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συμβα</a:t>
              </a:r>
              <a:r>
                <a:rPr lang="en-US" sz="3000" dirty="0" err="1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ί</a:t>
              </a:r>
              <a:r>
                <a:rPr lang="el-GR" sz="3000" dirty="0" err="1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νει</a:t>
              </a:r>
              <a:r>
                <a:rPr lang="el-GR" sz="3000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 μέσα σε ένα ηφαίστειο</a:t>
              </a:r>
            </a:p>
            <a:p>
              <a:pPr marL="457200" marR="0" lvl="0" indent="-4572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B345C"/>
                </a:buClr>
                <a:buSzPts val="3000"/>
                <a:buFont typeface="Arial" panose="020B0604020202020204" pitchFamily="34" charset="0"/>
                <a:buChar char="•"/>
              </a:pPr>
              <a:r>
                <a:rPr lang="el-GR" sz="30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Να προσδιορίσετε την κατοικησιμότητα των ηφαιστείων στη Γη και στον Άρη.</a:t>
              </a:r>
              <a:endParaRPr lang="el-GR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" name="Google Shape;106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490099" y="-1461089"/>
            <a:ext cx="8044341" cy="11285933"/>
            <a:chOff x="0" y="0"/>
            <a:chExt cx="10725788" cy="15047910"/>
          </a:xfrm>
        </p:grpSpPr>
        <p:pic>
          <p:nvPicPr>
            <p:cNvPr id="107" name="Google Shape;107;p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1538225">
              <a:off x="1374827" y="1654369"/>
              <a:ext cx="8741173" cy="48076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8116383"/>
              <a:ext cx="6931527" cy="693152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9" name="Google Shape;109;p2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78252" y="9198842"/>
            <a:ext cx="1309688" cy="873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48622E-F642-8041-8440-5DC768FF87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8898" y="1911952"/>
            <a:ext cx="6289963" cy="1143000"/>
          </a:xfrm>
        </p:spPr>
        <p:txBody>
          <a:bodyPr>
            <a:normAutofit fontScale="90000"/>
          </a:bodyPr>
          <a:lstStyle/>
          <a:p>
            <a:r>
              <a:rPr lang="el-GR" sz="8000" dirty="0">
                <a:solidFill>
                  <a:srgbClr val="0434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Στόχοι</a:t>
            </a:r>
            <a:endParaRPr lang="en-GB" sz="7800" b="1" dirty="0">
              <a:solidFill>
                <a:srgbClr val="04345C"/>
              </a:solidFill>
              <a:sym typeface="Arial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1" cy="1946599"/>
            <a:chOff x="330200" y="1240688"/>
            <a:chExt cx="24384001" cy="2595465"/>
          </a:xfrm>
        </p:grpSpPr>
        <p:pic>
          <p:nvPicPr>
            <p:cNvPr id="118" name="Google Shape;118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1240688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Google Shape;120;p3"/>
            <p:cNvSpPr/>
            <p:nvPr/>
          </p:nvSpPr>
          <p:spPr>
            <a:xfrm>
              <a:off x="330200" y="2464553"/>
              <a:ext cx="24384001" cy="13716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el-G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2" name="Google Shape;122;p3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78252" y="9326432"/>
            <a:ext cx="1309688" cy="873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inder cone volcano">
            <a:extLst>
              <a:ext uri="{FF2B5EF4-FFF2-40B4-BE49-F238E27FC236}">
                <a16:creationId xmlns:a16="http://schemas.microsoft.com/office/drawing/2014/main" id="{8846996C-DCC9-6C40-9827-EE6B8F26FC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6195" y="1409946"/>
            <a:ext cx="6802289" cy="6802289"/>
          </a:xfrm>
          <a:prstGeom prst="rect">
            <a:avLst/>
          </a:prstGeom>
        </p:spPr>
      </p:pic>
      <p:pic>
        <p:nvPicPr>
          <p:cNvPr id="9" name="Picture 8" descr="Composite volcano">
            <a:extLst>
              <a:ext uri="{FF2B5EF4-FFF2-40B4-BE49-F238E27FC236}">
                <a16:creationId xmlns:a16="http://schemas.microsoft.com/office/drawing/2014/main" id="{4AC92B92-A77B-1040-9F14-B843719FC3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0866" y="1359649"/>
            <a:ext cx="6404024" cy="6404024"/>
          </a:xfrm>
          <a:prstGeom prst="rect">
            <a:avLst/>
          </a:prstGeom>
        </p:spPr>
      </p:pic>
      <p:pic>
        <p:nvPicPr>
          <p:cNvPr id="11" name="Picture 10" descr="Shield volcano">
            <a:extLst>
              <a:ext uri="{FF2B5EF4-FFF2-40B4-BE49-F238E27FC236}">
                <a16:creationId xmlns:a16="http://schemas.microsoft.com/office/drawing/2014/main" id="{0CF28EB8-730C-E848-A410-CBC5E6CAD9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92728" y="2231761"/>
            <a:ext cx="6264539" cy="6264539"/>
          </a:xfrm>
          <a:prstGeom prst="rect">
            <a:avLst/>
          </a:prstGeom>
        </p:spPr>
      </p:pic>
      <p:sp>
        <p:nvSpPr>
          <p:cNvPr id="22" name="Google Shape;175;p7">
            <a:extLst>
              <a:ext uri="{FF2B5EF4-FFF2-40B4-BE49-F238E27FC236}">
                <a16:creationId xmlns:a16="http://schemas.microsoft.com/office/drawing/2014/main" id="{53B3C5FD-8636-5448-B4FD-222B6C84650D}"/>
              </a:ext>
            </a:extLst>
          </p:cNvPr>
          <p:cNvSpPr txBox="1"/>
          <p:nvPr/>
        </p:nvSpPr>
        <p:spPr>
          <a:xfrm>
            <a:off x="1311680" y="6989737"/>
            <a:ext cx="365893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l-GR" sz="360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Σύνθετο ηφαίστειο</a:t>
            </a:r>
            <a:endParaRPr lang="el-GR"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175;p7">
            <a:extLst>
              <a:ext uri="{FF2B5EF4-FFF2-40B4-BE49-F238E27FC236}">
                <a16:creationId xmlns:a16="http://schemas.microsoft.com/office/drawing/2014/main" id="{E02D9C1D-CAB6-7C44-B8F5-06E9830F1B81}"/>
              </a:ext>
            </a:extLst>
          </p:cNvPr>
          <p:cNvSpPr txBox="1"/>
          <p:nvPr/>
        </p:nvSpPr>
        <p:spPr>
          <a:xfrm>
            <a:off x="7647807" y="6989736"/>
            <a:ext cx="2878425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l-GR" sz="3600" b="0" i="0" u="none" strike="noStrike" cap="none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Κώνος τέφρας</a:t>
            </a:r>
            <a:endParaRPr lang="el-GR"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75;p7">
            <a:extLst>
              <a:ext uri="{FF2B5EF4-FFF2-40B4-BE49-F238E27FC236}">
                <a16:creationId xmlns:a16="http://schemas.microsoft.com/office/drawing/2014/main" id="{172A6C76-45C9-3C4A-967E-FAF586A74CFA}"/>
              </a:ext>
            </a:extLst>
          </p:cNvPr>
          <p:cNvSpPr txBox="1"/>
          <p:nvPr/>
        </p:nvSpPr>
        <p:spPr>
          <a:xfrm>
            <a:off x="14205097" y="6989735"/>
            <a:ext cx="2429595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l-GR" sz="3600" b="0" i="0" u="none" strike="noStrike" cap="none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Ασπιδωτό</a:t>
            </a:r>
            <a:endParaRPr lang="el-GR"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1DE0EC-F6D0-9F46-83A9-7E750AFAFA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53143" y="985918"/>
            <a:ext cx="8229600" cy="1143000"/>
          </a:xfrm>
        </p:spPr>
        <p:txBody>
          <a:bodyPr>
            <a:noAutofit/>
          </a:bodyPr>
          <a:lstStyle/>
          <a:p>
            <a:r>
              <a:rPr lang="el-GR" sz="7000">
                <a:solidFill>
                  <a:srgbClr val="E2EDF1"/>
                </a:solidFill>
                <a:sym typeface="Arial"/>
              </a:rPr>
              <a:t>Τύποι Ηφαιστείων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815" y="8340401"/>
            <a:ext cx="2924935" cy="118459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9258300"/>
            <a:ext cx="18288001" cy="1028700"/>
          </a:xfrm>
          <a:prstGeom prst="rect">
            <a:avLst/>
          </a:prstGeom>
          <a:solidFill>
            <a:srgbClr val="6BD4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4" descr="Image of Olympus Mo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98005" y="2111797"/>
            <a:ext cx="6684756" cy="6218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4" name="Google Shape;134;p4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78252" y="9198842"/>
            <a:ext cx="1309688" cy="873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 descr="Europlanet logo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4"/>
          <p:cNvSpPr txBox="1"/>
          <p:nvPr/>
        </p:nvSpPr>
        <p:spPr>
          <a:xfrm>
            <a:off x="13157508" y="8367401"/>
            <a:ext cx="26062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Πηγή εικόνας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NASA</a:t>
            </a:r>
            <a:endParaRPr dirty="0"/>
          </a:p>
        </p:txBody>
      </p:sp>
      <p:pic>
        <p:nvPicPr>
          <p:cNvPr id="3" name="Picture 2" descr="Comparison of Olympus Mons and Mount Everest.">
            <a:extLst>
              <a:ext uri="{FF2B5EF4-FFF2-40B4-BE49-F238E27FC236}">
                <a16:creationId xmlns:a16="http://schemas.microsoft.com/office/drawing/2014/main" id="{D6653BC0-C6F9-3C4D-B413-1F00A8DA26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815" y="3087417"/>
            <a:ext cx="9979964" cy="44909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24255B-4E21-FC4A-8777-EBDFE9E303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41451" y="595529"/>
            <a:ext cx="13922469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sz="7800" b="0" i="0" dirty="0" err="1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lang="el-GR" sz="7800" b="0" i="0" dirty="0" err="1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ρος</a:t>
            </a:r>
            <a:r>
              <a:rPr lang="el-GR" sz="78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Όλυμπος</a:t>
            </a:r>
            <a:r>
              <a:rPr lang="en-US" sz="78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7800" b="0" i="0" dirty="0" err="1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Ασπιδωτό</a:t>
            </a:r>
            <a:r>
              <a:rPr lang="el-GR" sz="78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Ηφαίστειο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FF0177-3359-7346-ACC6-CAA3D8DE294B}"/>
              </a:ext>
            </a:extLst>
          </p:cNvPr>
          <p:cNvSpPr txBox="1"/>
          <p:nvPr/>
        </p:nvSpPr>
        <p:spPr>
          <a:xfrm>
            <a:off x="850607" y="2998381"/>
            <a:ext cx="2815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>
                <a:solidFill>
                  <a:srgbClr val="AA60AE"/>
                </a:solidFill>
              </a:rPr>
              <a:t>Όρος Όλυμπος</a:t>
            </a:r>
            <a:endParaRPr lang="en-US" sz="2800" b="1" dirty="0">
              <a:solidFill>
                <a:srgbClr val="AA60A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3738CC-5D9C-A34E-AB66-A80B9424C9C1}"/>
              </a:ext>
            </a:extLst>
          </p:cNvPr>
          <p:cNvSpPr txBox="1"/>
          <p:nvPr/>
        </p:nvSpPr>
        <p:spPr>
          <a:xfrm>
            <a:off x="5316282" y="7506585"/>
            <a:ext cx="2702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>
                <a:solidFill>
                  <a:srgbClr val="8083EA"/>
                </a:solidFill>
              </a:rPr>
              <a:t>Όρος Έβερεστ</a:t>
            </a:r>
            <a:endParaRPr lang="en-US" sz="2800" b="1" dirty="0">
              <a:solidFill>
                <a:srgbClr val="8083EA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4280" y="2335872"/>
            <a:ext cx="17426546" cy="1744640"/>
            <a:chOff x="0" y="2144215"/>
            <a:chExt cx="23235394" cy="2326185"/>
          </a:xfrm>
        </p:grpSpPr>
        <p:sp>
          <p:nvSpPr>
            <p:cNvPr id="144" name="Google Shape;144;p5"/>
            <p:cNvSpPr txBox="1"/>
            <p:nvPr/>
          </p:nvSpPr>
          <p:spPr>
            <a:xfrm>
              <a:off x="0" y="2144215"/>
              <a:ext cx="23235394" cy="1013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lnSpc>
                  <a:spcPct val="130000"/>
                </a:lnSpc>
                <a:buSzPts val="3800"/>
              </a:pPr>
              <a:r>
                <a:rPr lang="el-GR" sz="3800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Κάντε κλικ στο παρακάτω εικονίδιο για να δείτε το βίντεο:</a:t>
              </a:r>
              <a:endParaRPr lang="el-GR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5"/>
            <p:cNvSpPr txBox="1"/>
            <p:nvPr/>
          </p:nvSpPr>
          <p:spPr>
            <a:xfrm>
              <a:off x="0" y="3765550"/>
              <a:ext cx="23235394" cy="704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6" name="Google Shape;146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116065"/>
            <a:ext cx="18288001" cy="7170935"/>
          </a:xfrm>
          <a:prstGeom prst="rect">
            <a:avLst/>
          </a:prstGeom>
          <a:solidFill>
            <a:srgbClr val="6BD4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7" name="Google Shape;147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99151" y="1301450"/>
            <a:ext cx="6706861" cy="1184600"/>
            <a:chOff x="0" y="0"/>
            <a:chExt cx="8942482" cy="1579466"/>
          </a:xfrm>
        </p:grpSpPr>
        <p:pic>
          <p:nvPicPr>
            <p:cNvPr id="148" name="Google Shape;148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042568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543989"/>
              <a:ext cx="2556732" cy="10354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5" descr="Click button to play video."/>
          <p:cNvSpPr txBox="1"/>
          <p:nvPr/>
        </p:nvSpPr>
        <p:spPr>
          <a:xfrm>
            <a:off x="5529575" y="4981575"/>
            <a:ext cx="6600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/>
              <a:buNone/>
            </a:pPr>
            <a:endParaRPr sz="15000" b="0" i="0" u="sng" strike="noStrike" cap="none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5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78252" y="9198842"/>
            <a:ext cx="1309688" cy="873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5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lick button to play video">
            <a:hlinkClick r:id="rId7"/>
            <a:extLst>
              <a:ext uri="{FF2B5EF4-FFF2-40B4-BE49-F238E27FC236}">
                <a16:creationId xmlns:a16="http://schemas.microsoft.com/office/drawing/2014/main" id="{CAA7ED20-479C-7A4D-8BA2-66AFF402EC0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7431" t="34506" r="27781" b="33472"/>
          <a:stretch/>
        </p:blipFill>
        <p:spPr>
          <a:xfrm>
            <a:off x="7055879" y="4590103"/>
            <a:ext cx="4176236" cy="42228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8CF707-17BC-B748-8770-A55C8D3E42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1" y="967363"/>
            <a:ext cx="16476920" cy="1143000"/>
          </a:xfrm>
        </p:spPr>
        <p:txBody>
          <a:bodyPr>
            <a:noAutofit/>
          </a:bodyPr>
          <a:lstStyle/>
          <a:p>
            <a:pPr rtl="0"/>
            <a:r>
              <a:rPr lang="el-GR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Πώς Σχηματίζονται τα </a:t>
            </a:r>
            <a:r>
              <a:rPr lang="el-GR" sz="7000" b="0" i="0" dirty="0" err="1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Ασπιδωτά</a:t>
            </a:r>
            <a:r>
              <a:rPr lang="el-GR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Ηφαίστεια;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6" descr="Europlanet 2024 RI planetary analogue field site: Microbial sampling at Eyjafjallajökull lava field."/>
          <p:cNvPicPr preferRelativeResize="0"/>
          <p:nvPr/>
        </p:nvPicPr>
        <p:blipFill rotWithShape="1">
          <a:blip r:embed="rId3"/>
          <a:srcRect l="23486" r="39400"/>
          <a:stretch/>
        </p:blipFill>
        <p:spPr>
          <a:xfrm>
            <a:off x="7943850" y="0"/>
            <a:ext cx="512445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6" descr="Europlanet 2024 RI planetary analogue field site:Geothermal field at Krysuvik, Iceland."/>
          <p:cNvPicPr preferRelativeResize="0"/>
          <p:nvPr/>
        </p:nvPicPr>
        <p:blipFill rotWithShape="1">
          <a:blip r:embed="rId4"/>
          <a:srcRect l="24330"/>
          <a:stretch/>
        </p:blipFill>
        <p:spPr>
          <a:xfrm>
            <a:off x="13163550" y="0"/>
            <a:ext cx="5124450" cy="509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6" descr="Europlanet 2024 RI planetary analogue field site: Source of the Morilla sub-glacial river, Iceland."/>
          <p:cNvPicPr preferRelativeResize="0"/>
          <p:nvPr/>
        </p:nvPicPr>
        <p:blipFill rotWithShape="1">
          <a:blip r:embed="rId5"/>
          <a:srcRect l="5927" t="-540" r="18475" b="540"/>
          <a:stretch/>
        </p:blipFill>
        <p:spPr>
          <a:xfrm>
            <a:off x="13163550" y="5191125"/>
            <a:ext cx="5124450" cy="509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6"/>
          <p:cNvSpPr txBox="1"/>
          <p:nvPr/>
        </p:nvSpPr>
        <p:spPr>
          <a:xfrm>
            <a:off x="489098" y="4178851"/>
            <a:ext cx="7150340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3600"/>
              <a:buFont typeface="Arial" panose="020B0604020202020204" pitchFamily="34" charset="0"/>
              <a:buChar char="•"/>
            </a:pPr>
            <a:r>
              <a:rPr lang="el-GR" sz="3600" b="0" i="0" u="none" strike="noStrike" cap="none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Μπορούν να χρησιμοποιηθούν ως ανάλογα παραδείγματα ηφαιστειακών περιοχών στον Άρη, όπως το </a:t>
            </a:r>
            <a:r>
              <a:rPr lang="el-GR" sz="3600" b="1" i="0" u="none" strike="noStrike" cap="none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Όρος Όλυμπος</a:t>
            </a:r>
            <a:r>
              <a:rPr lang="el-GR" sz="3600" b="0" i="0" u="none" strike="noStrike" cap="none">
                <a:solidFill>
                  <a:srgbClr val="E2EDF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lang="el-GR"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6" descr="EU emblem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478252" y="9198842"/>
            <a:ext cx="1309688" cy="873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6" descr="Europlanet logo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458EE6-1397-304D-B3B0-4999FC73CAAE}"/>
              </a:ext>
            </a:extLst>
          </p:cNvPr>
          <p:cNvSpPr txBox="1"/>
          <p:nvPr/>
        </p:nvSpPr>
        <p:spPr>
          <a:xfrm>
            <a:off x="15043358" y="0"/>
            <a:ext cx="3233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Πηγές εικόνων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Europlanet 2024 RI,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Matis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B640FE-0685-2645-8A60-0A60C597B0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58159" y="1256042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l-GR" sz="8000" b="1">
                <a:solidFill>
                  <a:srgbClr val="6BD4CD"/>
                </a:solidFill>
                <a:sym typeface="Arial"/>
              </a:rPr>
              <a:t>Τοποθεσίες από Πεδία της Ισλανδίας</a:t>
            </a:r>
          </a:p>
          <a:p>
            <a:endParaRPr lang="el-G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 rot="-5400000">
            <a:off x="14030713" y="619545"/>
            <a:ext cx="3228588" cy="3228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 amt="43000"/>
          </a:blip>
          <a:srcRect/>
          <a:stretch/>
        </p:blipFill>
        <p:spPr>
          <a:xfrm>
            <a:off x="14510170" y="6766166"/>
            <a:ext cx="2749130" cy="2749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7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78252" y="9198842"/>
            <a:ext cx="1309688" cy="873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7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onvection in a volcano">
            <a:extLst>
              <a:ext uri="{FF2B5EF4-FFF2-40B4-BE49-F238E27FC236}">
                <a16:creationId xmlns:a16="http://schemas.microsoft.com/office/drawing/2014/main" id="{1A52FFB7-6597-DC4B-82C7-C6D5DE6795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7775" y="268364"/>
            <a:ext cx="10287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6371B9-8014-784F-8472-73E809B88A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510146" y="1311604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n-US" sz="7000" b="0" i="0" dirty="0" err="1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lang="en-US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7000" b="0" i="0" dirty="0" err="1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φορά</a:t>
            </a:r>
            <a:r>
              <a:rPr lang="en-US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7000" dirty="0">
                <a:solidFill>
                  <a:srgbClr val="E2EDF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n-US" sz="7000" b="0" i="0" dirty="0" err="1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ερμότητ</a:t>
            </a:r>
            <a:r>
              <a:rPr lang="en-US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7000" b="0" i="0" dirty="0" err="1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ς</a:t>
            </a:r>
            <a:endParaRPr lang="en-US" sz="7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30727" y="2016895"/>
            <a:ext cx="17426546" cy="1680845"/>
            <a:chOff x="0" y="2229274"/>
            <a:chExt cx="23235394" cy="2241126"/>
          </a:xfrm>
        </p:grpSpPr>
        <p:sp>
          <p:nvSpPr>
            <p:cNvPr id="191" name="Google Shape;191;p8"/>
            <p:cNvSpPr txBox="1"/>
            <p:nvPr/>
          </p:nvSpPr>
          <p:spPr>
            <a:xfrm>
              <a:off x="0" y="2229274"/>
              <a:ext cx="23235394" cy="10136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lnSpc>
                  <a:spcPct val="130000"/>
                </a:lnSpc>
                <a:buSzPts val="3800"/>
              </a:pPr>
              <a:r>
                <a:rPr lang="el-GR" sz="3800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Κάντε κλικ στο παρακάτω εικονίδιο για να δείτε το βίντεο:</a:t>
              </a:r>
              <a:endParaRPr lang="el-GR" sz="40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8"/>
            <p:cNvSpPr txBox="1"/>
            <p:nvPr/>
          </p:nvSpPr>
          <p:spPr>
            <a:xfrm>
              <a:off x="0" y="3765550"/>
              <a:ext cx="23235394" cy="704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3" name="Google Shape;193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116065"/>
            <a:ext cx="18288001" cy="7170935"/>
          </a:xfrm>
          <a:prstGeom prst="rect">
            <a:avLst/>
          </a:prstGeom>
          <a:solidFill>
            <a:srgbClr val="6BD4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" name="Google Shape;194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581139" y="1067532"/>
            <a:ext cx="6706861" cy="1184600"/>
            <a:chOff x="0" y="0"/>
            <a:chExt cx="8942482" cy="1579466"/>
          </a:xfrm>
        </p:grpSpPr>
        <p:pic>
          <p:nvPicPr>
            <p:cNvPr id="195" name="Google Shape;195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042568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543989"/>
              <a:ext cx="2556732" cy="103547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8" name="Google Shape;198;p8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78252" y="9198842"/>
            <a:ext cx="1309688" cy="873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8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lick button to play video">
            <a:hlinkClick r:id="rId7"/>
            <a:extLst>
              <a:ext uri="{FF2B5EF4-FFF2-40B4-BE49-F238E27FC236}">
                <a16:creationId xmlns:a16="http://schemas.microsoft.com/office/drawing/2014/main" id="{D4A87C10-177E-F64D-B120-9CF29B86D05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7431" t="34506" r="27781" b="33472"/>
          <a:stretch/>
        </p:blipFill>
        <p:spPr>
          <a:xfrm>
            <a:off x="7055879" y="4590103"/>
            <a:ext cx="4176236" cy="42228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343FA6-A167-BB45-B2E2-76BC45517B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4901" y="970251"/>
            <a:ext cx="15346104" cy="1143000"/>
          </a:xfrm>
        </p:spPr>
        <p:txBody>
          <a:bodyPr>
            <a:noAutofit/>
          </a:bodyPr>
          <a:lstStyle/>
          <a:p>
            <a:pPr rtl="0"/>
            <a:r>
              <a:rPr lang="en-US" sz="7000" b="0" i="0" dirty="0" err="1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Πώς</a:t>
            </a:r>
            <a:r>
              <a:rPr lang="en-US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000" b="0" i="0" dirty="0" err="1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λειτουργεί</a:t>
            </a:r>
            <a:r>
              <a:rPr lang="en-US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000" b="0" i="0" dirty="0" err="1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n-US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000" dirty="0" err="1">
                <a:solidFill>
                  <a:srgbClr val="E2EDF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lang="en-US" sz="7000" dirty="0">
                <a:solidFill>
                  <a:srgbClr val="E2EDF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7000" dirty="0" err="1">
                <a:solidFill>
                  <a:srgbClr val="E2EDF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φορά</a:t>
            </a:r>
            <a:r>
              <a:rPr lang="en-US" sz="7000" dirty="0">
                <a:solidFill>
                  <a:srgbClr val="E2EDF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000" dirty="0" err="1">
                <a:solidFill>
                  <a:srgbClr val="E2EDF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θερμότητ</a:t>
            </a:r>
            <a:r>
              <a:rPr lang="en-US" sz="7000" dirty="0">
                <a:solidFill>
                  <a:srgbClr val="E2EDF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7000" dirty="0" err="1">
                <a:solidFill>
                  <a:srgbClr val="E2EDF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n-US" sz="7000" dirty="0">
                <a:solidFill>
                  <a:srgbClr val="E2EDF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30727" y="2291819"/>
            <a:ext cx="17426546" cy="1680845"/>
            <a:chOff x="0" y="2229273"/>
            <a:chExt cx="23235394" cy="2241127"/>
          </a:xfrm>
        </p:grpSpPr>
        <p:sp>
          <p:nvSpPr>
            <p:cNvPr id="206" name="Google Shape;206;p9"/>
            <p:cNvSpPr txBox="1"/>
            <p:nvPr/>
          </p:nvSpPr>
          <p:spPr>
            <a:xfrm>
              <a:off x="0" y="2229273"/>
              <a:ext cx="23235394" cy="7992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744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9"/>
            <p:cNvSpPr txBox="1"/>
            <p:nvPr/>
          </p:nvSpPr>
          <p:spPr>
            <a:xfrm>
              <a:off x="0" y="3765550"/>
              <a:ext cx="23235394" cy="704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8" name="Google Shape;208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8977" y="1707356"/>
            <a:ext cx="17969023" cy="6080742"/>
            <a:chOff x="-149000" y="-9525"/>
            <a:chExt cx="23958697" cy="8107657"/>
          </a:xfrm>
        </p:grpSpPr>
        <p:sp>
          <p:nvSpPr>
            <p:cNvPr id="209" name="Google Shape;209;p9"/>
            <p:cNvSpPr txBox="1"/>
            <p:nvPr/>
          </p:nvSpPr>
          <p:spPr>
            <a:xfrm>
              <a:off x="8" y="-9525"/>
              <a:ext cx="23235386" cy="3447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9"/>
            <p:cNvSpPr txBox="1"/>
            <p:nvPr/>
          </p:nvSpPr>
          <p:spPr>
            <a:xfrm>
              <a:off x="574303" y="2652871"/>
              <a:ext cx="23235394" cy="14403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el-GR" sz="5400" b="1" i="0" u="none" strike="noStrike" cap="none" dirty="0" err="1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Θημηθείτε</a:t>
              </a:r>
              <a:r>
                <a:rPr lang="el-GR" sz="5400" b="1" i="0" u="none" strike="noStrike" cap="none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 ότι</a:t>
              </a:r>
              <a:r>
                <a:rPr lang="en-US" sz="5400" b="1" i="0" u="none" strike="noStrike" cap="none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:</a:t>
              </a:r>
              <a:endParaRPr sz="5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9"/>
            <p:cNvSpPr txBox="1"/>
            <p:nvPr/>
          </p:nvSpPr>
          <p:spPr>
            <a:xfrm>
              <a:off x="-149000" y="4035481"/>
              <a:ext cx="16218193" cy="40626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693420" marR="0" lvl="1" indent="-34671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BD4CD"/>
                </a:buClr>
                <a:buSzPts val="4200"/>
                <a:buFont typeface="Arial"/>
                <a:buChar char="•"/>
              </a:pPr>
              <a:r>
                <a:rPr lang="el-GR" sz="4400" b="0" i="0" u="none" strike="noStrike" cap="none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Από τα ηφαίστεια αναβλύζει καυτή, όξινη λάβα</a:t>
              </a:r>
              <a:r>
                <a:rPr lang="en-US" sz="4400" b="0" i="0" u="none" strike="noStrike" cap="none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!</a:t>
              </a:r>
              <a:endParaRPr sz="4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693420" marR="0" lvl="1" indent="-34671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BD4CD"/>
                </a:buClr>
                <a:buSzPts val="4200"/>
                <a:buFont typeface="Arial"/>
                <a:buChar char="•"/>
              </a:pPr>
              <a:r>
                <a:rPr lang="el-GR" sz="4400" b="0" i="0" u="none" strike="noStrike" cap="none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Το εσωτερικό ενός ηφαιστείου βρίσκεται υπό υψηλή πίεση</a:t>
              </a:r>
              <a:r>
                <a:rPr lang="en-US" sz="4400" b="0" i="0" u="none" strike="noStrike" cap="none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!</a:t>
              </a:r>
              <a:endParaRPr sz="4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Picture 2" descr="Extremophile">
            <a:extLst>
              <a:ext uri="{FF2B5EF4-FFF2-40B4-BE49-F238E27FC236}">
                <a16:creationId xmlns:a16="http://schemas.microsoft.com/office/drawing/2014/main" id="{6F770EA3-D6E7-7B41-AAB5-66B70F878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7090" y="4801415"/>
            <a:ext cx="4037714" cy="4037714"/>
          </a:xfrm>
          <a:prstGeom prst="rect">
            <a:avLst/>
          </a:prstGeom>
        </p:spPr>
      </p:pic>
      <p:pic>
        <p:nvPicPr>
          <p:cNvPr id="17" name="Picture 16" descr="Extremophile">
            <a:extLst>
              <a:ext uri="{FF2B5EF4-FFF2-40B4-BE49-F238E27FC236}">
                <a16:creationId xmlns:a16="http://schemas.microsoft.com/office/drawing/2014/main" id="{367C1029-584D-2040-BACD-7B0B29B53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9205" y="3379376"/>
            <a:ext cx="2171257" cy="2171257"/>
          </a:xfrm>
          <a:prstGeom prst="rect">
            <a:avLst/>
          </a:prstGeom>
        </p:spPr>
      </p:pic>
      <p:pic>
        <p:nvPicPr>
          <p:cNvPr id="18" name="Picture 17" descr="Extremophile">
            <a:extLst>
              <a:ext uri="{FF2B5EF4-FFF2-40B4-BE49-F238E27FC236}">
                <a16:creationId xmlns:a16="http://schemas.microsoft.com/office/drawing/2014/main" id="{31D10C60-C32B-BD41-8B8C-D1BCBE39E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1839" y="5762032"/>
            <a:ext cx="2171257" cy="2171257"/>
          </a:xfrm>
          <a:prstGeom prst="rect">
            <a:avLst/>
          </a:prstGeom>
        </p:spPr>
      </p:pic>
      <p:grpSp>
        <p:nvGrpSpPr>
          <p:cNvPr id="19" name="Google Shape;134;p27">
            <a:extLst>
              <a:ext uri="{FF2B5EF4-FFF2-40B4-BE49-F238E27FC236}">
                <a16:creationId xmlns:a16="http://schemas.microsoft.com/office/drawing/2014/main" id="{177D8DD1-C92C-8141-A2DC-7C28F7A82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20" name="Google Shape;135;p27">
              <a:extLst>
                <a:ext uri="{FF2B5EF4-FFF2-40B4-BE49-F238E27FC236}">
                  <a16:creationId xmlns:a16="http://schemas.microsoft.com/office/drawing/2014/main" id="{310EC66D-1B02-7346-A129-6E44D000AAA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Google Shape;136;p27">
              <a:extLst>
                <a:ext uri="{FF2B5EF4-FFF2-40B4-BE49-F238E27FC236}">
                  <a16:creationId xmlns:a16="http://schemas.microsoft.com/office/drawing/2014/main" id="{77926B11-28EE-634D-8AD7-D9BD1E01FF1B}"/>
                </a:ext>
              </a:extLst>
            </p:cNvPr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138;p27" descr="EU emblem">
            <a:extLst>
              <a:ext uri="{FF2B5EF4-FFF2-40B4-BE49-F238E27FC236}">
                <a16:creationId xmlns:a16="http://schemas.microsoft.com/office/drawing/2014/main" id="{E48739EB-3065-E34F-BFB9-D5CE3F7A0B9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39;p27" descr="Europlanet logo">
            <a:extLst>
              <a:ext uri="{FF2B5EF4-FFF2-40B4-BE49-F238E27FC236}">
                <a16:creationId xmlns:a16="http://schemas.microsoft.com/office/drawing/2014/main" id="{34AA340E-4F8B-5045-93BB-E176D07B32F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7EE141-76B3-6D4D-B06B-751282A2AB1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7600" y="1336274"/>
            <a:ext cx="17719963" cy="1143000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el-GR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Ζωή στον Άρη;</a:t>
            </a:r>
            <a:r>
              <a:rPr lang="en-US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7000" dirty="0">
                <a:solidFill>
                  <a:srgbClr val="6BD4CD"/>
                </a:solidFill>
              </a:rPr>
              <a:t>Πιστεύετε ότι θα μπορούσαν να επιβιώσουν οργανισμοί μέσα σε ηφαίστεια;</a:t>
            </a:r>
            <a:r>
              <a:rPr lang="en-US" sz="7000" dirty="0">
                <a:solidFill>
                  <a:srgbClr val="6BD4CD"/>
                </a:solidFill>
              </a:rPr>
              <a:t> </a:t>
            </a:r>
            <a:endParaRPr lang="en-US" sz="7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258</Words>
  <Application>Microsoft Macintosh PowerPoint</Application>
  <PresentationFormat>Custom</PresentationFormat>
  <Paragraphs>39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Montserrat</vt:lpstr>
      <vt:lpstr>Calibri</vt:lpstr>
      <vt:lpstr>Arial</vt:lpstr>
      <vt:lpstr>Office Theme</vt:lpstr>
      <vt:lpstr>Ηφαίστεια στον Πλανήτη Άρη</vt:lpstr>
      <vt:lpstr>Στόχοι </vt:lpstr>
      <vt:lpstr>Τύποι Ηφαιστείων</vt:lpstr>
      <vt:lpstr>Όρος Όλυμπος: Ασπιδωτό Ηφαίστειο</vt:lpstr>
      <vt:lpstr>Πώς Σχηματίζονται τα Ασπιδωτά Ηφαίστεια; </vt:lpstr>
      <vt:lpstr>Τοποθεσίες από Πεδία της Ισλανδίας </vt:lpstr>
      <vt:lpstr>Μεταφορά Θερμότητας</vt:lpstr>
      <vt:lpstr>Πώς λειτουργεί η μεταφορά θερμότητας; </vt:lpstr>
      <vt:lpstr>Ζωή στον Άρη; Πιστεύετε ότι θα μπορούσαν να επιβιώσουν οργανισμοί μέσα σε ηφαίστεια; </vt:lpstr>
      <vt:lpstr>Τα Ακραιόφιλα! </vt:lpstr>
      <vt:lpstr>Ανακεφαλαίωση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Rosie Cane</dc:creator>
  <cp:lastModifiedBy>Evangelos Georgilis</cp:lastModifiedBy>
  <cp:revision>27</cp:revision>
  <dcterms:created xsi:type="dcterms:W3CDTF">2006-08-16T00:00:00Z</dcterms:created>
  <dcterms:modified xsi:type="dcterms:W3CDTF">2021-10-21T14:32:16Z</dcterms:modified>
</cp:coreProperties>
</file>