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imo" panose="020B0604020202020204" pitchFamily="3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jP0GDARSdI51ChtHkhaF6bZYpLL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3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2"/>
    <p:restoredTop sz="94586"/>
  </p:normalViewPr>
  <p:slideViewPr>
    <p:cSldViewPr snapToGrid="0">
      <p:cViewPr varScale="1">
        <p:scale>
          <a:sx n="65" d="100"/>
          <a:sy n="65" d="100"/>
        </p:scale>
        <p:origin x="264" y="3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" name="Google Shape;81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9" name="Google Shape;19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7" name="Google Shape;22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•Thick atmosphere keeping in heat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•Large oceans at high temperatures. </a:t>
            </a:r>
            <a:endParaRPr/>
          </a:p>
          <a:p>
            <a:pPr marL="0" lvl="0" indent="0" algn="l" rtl="0">
              <a:lnSpc>
                <a:spcPct val="4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rPr>
              <a:t>•Atmosphere became thinner through this era and water cooled, but would this water be habitable?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8" name="Google Shape;14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" name="Google Shape;1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1999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png"/><Relationship Id="rId7" Type="http://schemas.openxmlformats.org/officeDocument/2006/relationships/hyperlink" Target="https://youtu.be/wX8GXsxe5a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A358-5910-7549-BDB8-097CA5027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7819" y="4151816"/>
            <a:ext cx="7772400" cy="1470025"/>
          </a:xfrm>
        </p:spPr>
        <p:txBody>
          <a:bodyPr>
            <a:normAutofit/>
          </a:bodyPr>
          <a:lstStyle/>
          <a:p>
            <a:pPr rtl="0"/>
            <a:r>
              <a:rPr lang="el-GR" sz="8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 </a:t>
            </a:r>
            <a:r>
              <a:rPr lang="en-US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 </a:t>
            </a:r>
            <a:r>
              <a:rPr lang="el-GR" sz="81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του </a:t>
            </a:r>
            <a:r>
              <a:rPr lang="el-GR" sz="81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Άρη</a:t>
            </a:r>
            <a:endParaRPr lang="en-GB" dirty="0">
              <a:effectLst/>
            </a:endParaRPr>
          </a:p>
          <a:p>
            <a:endParaRPr lang="en-US" dirty="0"/>
          </a:p>
        </p:txBody>
      </p:sp>
      <p:sp>
        <p:nvSpPr>
          <p:cNvPr id="83" name="Google Shape;83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731032"/>
            <a:ext cx="18288001" cy="94844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endParaRPr sz="2700" b="0" i="0" u="none" strike="noStrike" cap="none">
              <a:solidFill>
                <a:srgbClr val="2440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2947307" y="5400171"/>
            <a:ext cx="1239338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l-GR" sz="60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Οξέα και Βάσεις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22642" t="21697" r="22641" b="20755"/>
          <a:stretch/>
        </p:blipFill>
        <p:spPr>
          <a:xfrm>
            <a:off x="1236959" y="531254"/>
            <a:ext cx="3176066" cy="3348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7" name="Google Shape;87;p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478252" y="9198842"/>
            <a:ext cx="1309688" cy="8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419550">
            <a:off x="12226047" y="6618443"/>
            <a:ext cx="3140317" cy="5920966"/>
          </a:xfrm>
          <a:custGeom>
            <a:avLst/>
            <a:gdLst/>
            <a:ahLst/>
            <a:cxnLst/>
            <a:rect l="l" t="t" r="r" b="b"/>
            <a:pathLst>
              <a:path w="6350000" h="5499100" extrusionOk="0">
                <a:moveTo>
                  <a:pt x="0" y="5499100"/>
                </a:moveTo>
                <a:lnTo>
                  <a:pt x="3175000" y="0"/>
                </a:lnTo>
                <a:lnTo>
                  <a:pt x="6350000" y="5499100"/>
                </a:lnTo>
                <a:close/>
              </a:path>
            </a:pathLst>
          </a:custGeom>
          <a:solidFill>
            <a:srgbClr val="E2EDF1">
              <a:alpha val="47058"/>
            </a:srgbClr>
          </a:solidFill>
          <a:ln>
            <a:noFill/>
          </a:ln>
        </p:spPr>
      </p:sp>
      <p:pic>
        <p:nvPicPr>
          <p:cNvPr id="89" name="Google Shape;8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419550">
            <a:off x="15056105" y="5510883"/>
            <a:ext cx="1793475" cy="2916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B558D2-D66E-A14A-A84B-E467F127737C}"/>
              </a:ext>
            </a:extLst>
          </p:cNvPr>
          <p:cNvSpPr txBox="1"/>
          <p:nvPr/>
        </p:nvSpPr>
        <p:spPr>
          <a:xfrm>
            <a:off x="5989278" y="9494136"/>
            <a:ext cx="63094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</a:t>
            </a:r>
            <a:r>
              <a:rPr lang="en-GB" dirty="0" err="1">
                <a:solidFill>
                  <a:schemeClr val="bg1"/>
                </a:solidFill>
              </a:rPr>
              <a:t>Europlanet</a:t>
            </a:r>
            <a:r>
              <a:rPr lang="en-GB" dirty="0">
                <a:solidFill>
                  <a:schemeClr val="bg1"/>
                </a:solidFill>
              </a:rPr>
              <a:t> 2024 RI </a:t>
            </a:r>
            <a:r>
              <a:rPr lang="el-GR" dirty="0">
                <a:solidFill>
                  <a:schemeClr val="bg1"/>
                </a:solidFill>
              </a:rPr>
              <a:t>έχει λάβει χρηματοδότηση από το πρόγραμμα έρευνας και καινοτομίας της Ευρωπαϊκής Ένωσης </a:t>
            </a:r>
            <a:r>
              <a:rPr lang="en-GB" dirty="0">
                <a:solidFill>
                  <a:schemeClr val="bg1"/>
                </a:solidFill>
              </a:rPr>
              <a:t>Horizon 2020 </a:t>
            </a:r>
            <a:r>
              <a:rPr lang="el-GR" dirty="0">
                <a:solidFill>
                  <a:schemeClr val="bg1"/>
                </a:solidFill>
              </a:rPr>
              <a:t>στο πλαίσιο συμφωνιών επιχορήγησης </a:t>
            </a:r>
            <a:r>
              <a:rPr lang="en-GB" dirty="0">
                <a:solidFill>
                  <a:schemeClr val="bg1"/>
                </a:solidFill>
              </a:rPr>
              <a:t>No 871149</a:t>
            </a:r>
            <a:r>
              <a:rPr lang="el-GR" dirty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3" name="Google Shape;203;p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04" name="Google Shape;204;p3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31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06" name="Google Shape;206;p31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1" descr="Fizzy drin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727813" y="2843610"/>
            <a:ext cx="2832374" cy="5496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1" descr="Flask with red liqui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328660" y="4190931"/>
            <a:ext cx="3068623" cy="37511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 descr="Acid hazard sign"/>
          <p:cNvPicPr preferRelativeResize="0"/>
          <p:nvPr/>
        </p:nvPicPr>
        <p:blipFill rotWithShape="1">
          <a:blip r:embed="rId9">
            <a:alphaModFix/>
          </a:blip>
          <a:srcRect b="16176"/>
          <a:stretch/>
        </p:blipFill>
        <p:spPr>
          <a:xfrm>
            <a:off x="11619209" y="4422946"/>
            <a:ext cx="3874412" cy="36708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FAC3D1-E417-3B44-A307-EB375A79EB5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40469" y="1406908"/>
            <a:ext cx="12233564" cy="1143000"/>
          </a:xfrm>
        </p:spPr>
        <p:txBody>
          <a:bodyPr>
            <a:noAutofit/>
          </a:bodyPr>
          <a:lstStyle/>
          <a:p>
            <a:pPr rtl="0"/>
            <a:r>
              <a:rPr lang="el-GR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US" sz="7000" dirty="0" err="1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ώ</a:t>
            </a:r>
            <a:r>
              <a:rPr lang="el-GR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ς επιδρά το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sz="7000" b="0" i="0" baseline="-2500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στο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217" name="Google Shape;217;p3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8" name="Google Shape;218;p32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0" name="Google Shape;220;p32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2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39E14C4-4822-7E4F-9EED-4A87EDDC9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702290" y="2506855"/>
            <a:ext cx="12883420" cy="5422830"/>
            <a:chOff x="1938366" y="1795092"/>
            <a:chExt cx="14411267" cy="6477264"/>
          </a:xfrm>
        </p:grpSpPr>
        <p:pic>
          <p:nvPicPr>
            <p:cNvPr id="222" name="Google Shape;222;p32" descr="Extremeophile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183845" y="2352679"/>
              <a:ext cx="6360691" cy="59196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3" name="Google Shape;223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3295329">
              <a:off x="400347" y="3333111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32" descr="Molecules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 rot="-5998589">
              <a:off x="11735576" y="3438360"/>
              <a:ext cx="6152075" cy="30760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A7832937-6083-3343-9C2F-26A8A9B171F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33006" y="1242585"/>
            <a:ext cx="17421985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νο</a:t>
            </a:r>
            <a:r>
              <a:rPr lang="el-GR" sz="7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μίζετε ότι επηρεάζει την κατοικησιμότητα;</a:t>
            </a:r>
            <a:endParaRPr lang="en-US" sz="7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14" descr="Universal indicator colours"/>
          <p:cNvPicPr preferRelativeResize="0"/>
          <p:nvPr/>
        </p:nvPicPr>
        <p:blipFill rotWithShape="1">
          <a:blip r:embed="rId3">
            <a:alphaModFix/>
          </a:blip>
          <a:srcRect l="40413" t="9054" r="22943" b="22875"/>
          <a:stretch/>
        </p:blipFill>
        <p:spPr>
          <a:xfrm>
            <a:off x="6429021" y="1089387"/>
            <a:ext cx="3350669" cy="4395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4" descr="Mars past environment"/>
          <p:cNvPicPr preferRelativeResize="0"/>
          <p:nvPr/>
        </p:nvPicPr>
        <p:blipFill rotWithShape="1">
          <a:blip r:embed="rId4">
            <a:alphaModFix/>
          </a:blip>
          <a:srcRect l="67886" r="11442"/>
          <a:stretch/>
        </p:blipFill>
        <p:spPr>
          <a:xfrm>
            <a:off x="10119039" y="1047062"/>
            <a:ext cx="3400456" cy="4438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4" descr="Mars surface"/>
          <p:cNvPicPr preferRelativeResize="0"/>
          <p:nvPr/>
        </p:nvPicPr>
        <p:blipFill rotWithShape="1">
          <a:blip r:embed="rId5">
            <a:alphaModFix/>
          </a:blip>
          <a:srcRect l="51874" t="-168" r="11258" b="27542"/>
          <a:stretch/>
        </p:blipFill>
        <p:spPr>
          <a:xfrm>
            <a:off x="13887448" y="1064994"/>
            <a:ext cx="3371144" cy="4420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2" name="Google Shape;23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414208" y="4859780"/>
            <a:ext cx="3371850" cy="4398517"/>
            <a:chOff x="0" y="0"/>
            <a:chExt cx="4495800" cy="5864690"/>
          </a:xfrm>
        </p:grpSpPr>
        <p:sp>
          <p:nvSpPr>
            <p:cNvPr id="233" name="Google Shape;233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4" name="Google Shape;23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5" name="Google Shape;23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147645" y="4859783"/>
            <a:ext cx="3371850" cy="4398517"/>
            <a:chOff x="0" y="0"/>
            <a:chExt cx="4495800" cy="5864690"/>
          </a:xfrm>
        </p:grpSpPr>
        <p:sp>
          <p:nvSpPr>
            <p:cNvPr id="236" name="Google Shape;236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37" name="Google Shape;237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8" name="Google Shape;23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87450" y="4859783"/>
            <a:ext cx="3371850" cy="4398517"/>
            <a:chOff x="0" y="0"/>
            <a:chExt cx="4495800" cy="5864690"/>
          </a:xfrm>
        </p:grpSpPr>
        <p:sp>
          <p:nvSpPr>
            <p:cNvPr id="239" name="Google Shape;239;p14"/>
            <p:cNvSpPr/>
            <p:nvPr/>
          </p:nvSpPr>
          <p:spPr>
            <a:xfrm>
              <a:off x="0" y="834138"/>
              <a:ext cx="4495800" cy="5030552"/>
            </a:xfrm>
            <a:prstGeom prst="rect">
              <a:avLst/>
            </a:prstGeom>
            <a:solidFill>
              <a:srgbClr val="E2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2282444" cy="92439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1" name="Google Shape;24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7">
            <a:alphaModFix amt="70000"/>
          </a:blip>
          <a:srcRect/>
          <a:stretch/>
        </p:blipFill>
        <p:spPr>
          <a:xfrm rot="-2466689">
            <a:off x="-1561844" y="-1217976"/>
            <a:ext cx="7048111" cy="70481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2" name="Google Shape;24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59929" y="5493468"/>
            <a:ext cx="2680408" cy="1595670"/>
            <a:chOff x="0" y="24433"/>
            <a:chExt cx="3573877" cy="2127560"/>
          </a:xfrm>
        </p:grpSpPr>
        <p:sp>
          <p:nvSpPr>
            <p:cNvPr id="243" name="Google Shape;243;p14" descr="1"/>
            <p:cNvSpPr txBox="1"/>
            <p:nvPr/>
          </p:nvSpPr>
          <p:spPr>
            <a:xfrm>
              <a:off x="0" y="24433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14"/>
            <p:cNvSpPr txBox="1"/>
            <p:nvPr/>
          </p:nvSpPr>
          <p:spPr>
            <a:xfrm>
              <a:off x="0" y="1002961"/>
              <a:ext cx="3548477" cy="11490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Τι δείχνει η κλίμακα του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 pH</a:t>
              </a: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dirty="0"/>
            </a:p>
          </p:txBody>
        </p:sp>
      </p:grpSp>
      <p:grpSp>
        <p:nvGrpSpPr>
          <p:cNvPr id="245" name="Google Shape;245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493367" y="5546842"/>
            <a:ext cx="2680408" cy="3730228"/>
            <a:chOff x="0" y="50937"/>
            <a:chExt cx="3573877" cy="4973637"/>
          </a:xfrm>
        </p:grpSpPr>
        <p:sp>
          <p:nvSpPr>
            <p:cNvPr id="246" name="Google Shape;246;p14" descr="2"/>
            <p:cNvSpPr txBox="1"/>
            <p:nvPr/>
          </p:nvSpPr>
          <p:spPr>
            <a:xfrm>
              <a:off x="0" y="50937"/>
              <a:ext cx="3573877" cy="8802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14"/>
            <p:cNvSpPr txBox="1"/>
            <p:nvPr/>
          </p:nvSpPr>
          <p:spPr>
            <a:xfrm>
              <a:off x="0" y="1002961"/>
              <a:ext cx="3548477" cy="40216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Ποιοι παράγοντες στον </a:t>
              </a:r>
              <a:r>
                <a:rPr lang="el-GR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Άρη (είτε στο παρελθόν είτε στο παρόν) μπορούν να επηρεάσουν το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</a:t>
              </a:r>
              <a:r>
                <a:rPr lang="el-GR" sz="28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;</a:t>
              </a:r>
              <a:endParaRPr dirty="0"/>
            </a:p>
          </p:txBody>
        </p:sp>
      </p:grpSp>
      <p:grpSp>
        <p:nvGrpSpPr>
          <p:cNvPr id="248" name="Google Shape;248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4233170" y="5566720"/>
            <a:ext cx="2680408" cy="2417689"/>
            <a:chOff x="0" y="77441"/>
            <a:chExt cx="3573877" cy="3223585"/>
          </a:xfrm>
        </p:grpSpPr>
        <p:sp>
          <p:nvSpPr>
            <p:cNvPr id="249" name="Google Shape;249;p14" descr="3"/>
            <p:cNvSpPr txBox="1"/>
            <p:nvPr/>
          </p:nvSpPr>
          <p:spPr>
            <a:xfrm>
              <a:off x="0" y="77441"/>
              <a:ext cx="3573877" cy="8802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4"/>
            <p:cNvSpPr txBox="1"/>
            <p:nvPr/>
          </p:nvSpPr>
          <p:spPr>
            <a:xfrm>
              <a:off x="0" y="1002961"/>
              <a:ext cx="3548477" cy="22980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Πώς μπορεί το </a:t>
              </a:r>
              <a:r>
                <a:rPr lang="en-US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 </a:t>
              </a:r>
              <a:r>
                <a:rPr lang="el-GR" sz="28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επηρεάσει την κατοικησιμότητα του Άρη;</a:t>
              </a:r>
              <a:endParaRPr dirty="0"/>
            </a:p>
          </p:txBody>
        </p:sp>
      </p:grpSp>
      <p:grpSp>
        <p:nvGrpSpPr>
          <p:cNvPr id="251" name="Google Shape;251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1311" y="6538883"/>
            <a:ext cx="5107555" cy="2280624"/>
            <a:chOff x="0" y="2229275"/>
            <a:chExt cx="5518740" cy="3040832"/>
          </a:xfrm>
        </p:grpSpPr>
        <p:sp>
          <p:nvSpPr>
            <p:cNvPr id="253" name="Google Shape;253;p14"/>
            <p:cNvSpPr txBox="1"/>
            <p:nvPr/>
          </p:nvSpPr>
          <p:spPr>
            <a:xfrm>
              <a:off x="0" y="2229275"/>
              <a:ext cx="5518740" cy="30408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800"/>
                <a:buFont typeface="Arial"/>
                <a:buNone/>
              </a:pPr>
              <a:r>
                <a:rPr lang="el-GR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Απαντήστε τις ερωτήσεις με βάση αυτά που μάθατε σήμερα</a:t>
              </a:r>
              <a:r>
                <a:rPr lang="en-US" sz="3800" b="0" i="0" u="none" strike="noStrike" cap="none" dirty="0">
                  <a:solidFill>
                    <a:srgbClr val="6BD4CD"/>
                  </a:solidFill>
                  <a:latin typeface="Calibri"/>
                  <a:ea typeface="Calibri"/>
                  <a:cs typeface="Calibri"/>
                  <a:sym typeface="Calibri"/>
                </a:rPr>
                <a:t>: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4"/>
            <p:cNvSpPr txBox="1"/>
            <p:nvPr/>
          </p:nvSpPr>
          <p:spPr>
            <a:xfrm>
              <a:off x="0" y="3765550"/>
              <a:ext cx="5518740" cy="7048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5" name="Google Shape;255;p14" descr="EU Emblem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 descr="Europlanet logo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603E8-111D-1149-AE0F-94111C90C8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933507" y="549419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Ανακεφαλαίωση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28700" y="1028700"/>
            <a:ext cx="9144000" cy="8229600"/>
          </a:xfrm>
          <a:prstGeom prst="rect">
            <a:avLst/>
          </a:prstGeom>
          <a:solidFill>
            <a:srgbClr val="E2ED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" name="Google Shape;96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698279" y="2539826"/>
            <a:ext cx="8260730" cy="6653296"/>
            <a:chOff x="-76189" y="1824139"/>
            <a:chExt cx="11014306" cy="8871059"/>
          </a:xfrm>
        </p:grpSpPr>
        <p:sp>
          <p:nvSpPr>
            <p:cNvPr id="98" name="Google Shape;98;p3"/>
            <p:cNvSpPr txBox="1"/>
            <p:nvPr/>
          </p:nvSpPr>
          <p:spPr>
            <a:xfrm>
              <a:off x="0" y="1824139"/>
              <a:ext cx="10254077" cy="2027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30000"/>
                </a:lnSpc>
                <a:buSzPts val="3800"/>
              </a:pPr>
              <a:r>
                <a:rPr lang="el-GR" sz="3800" dirty="0">
                  <a:solidFill>
                    <a:srgbClr val="04345C"/>
                  </a:solidFill>
                  <a:latin typeface="Calibri"/>
                  <a:ea typeface="Calibri"/>
                  <a:cs typeface="Calibri"/>
                  <a:sym typeface="Calibri"/>
                </a:rPr>
                <a:t>Μετά το τέλος αυτού του μαθήματος θα μπορείτε:</a:t>
              </a:r>
              <a:endParaRPr lang="el-GR" sz="4000" dirty="0"/>
            </a:p>
          </p:txBody>
        </p:sp>
        <p:sp>
          <p:nvSpPr>
            <p:cNvPr id="99" name="Google Shape;99;p3"/>
            <p:cNvSpPr txBox="1"/>
            <p:nvPr/>
          </p:nvSpPr>
          <p:spPr>
            <a:xfrm>
              <a:off x="-76189" y="4355002"/>
              <a:ext cx="11014306" cy="63401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κατανοήσετε την κλίμακα του 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περιγράψετε πώς </a:t>
              </a:r>
              <a:r>
                <a:rPr lang="el-GR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κ</a:t>
              </a:r>
              <a:r>
                <a:rPr lang="en-US" sz="3600" dirty="0" err="1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ά</a:t>
              </a:r>
              <a:r>
                <a:rPr lang="el-GR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ποιοι </a:t>
              </a: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παράγοντες στον </a:t>
              </a:r>
              <a:r>
                <a:rPr lang="el-GR" sz="3600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Άρη επηρεάζουν το 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</a:t>
              </a:r>
              <a:endParaRPr dirty="0"/>
            </a:p>
            <a:p>
              <a:pPr marL="571500" marR="0" lvl="0" indent="-342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571500" marR="0" lvl="0" indent="-5715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Char char="•"/>
              </a:pP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Να συζητήσετε πώς το </a:t>
              </a:r>
              <a:r>
                <a:rPr lang="en-US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pH </a:t>
              </a:r>
              <a:r>
                <a:rPr lang="el-GR" sz="3600" b="0" i="0" u="none" strike="noStrike" cap="none" dirty="0">
                  <a:solidFill>
                    <a:srgbClr val="00315F"/>
                  </a:solidFill>
                  <a:latin typeface="Calibri"/>
                  <a:ea typeface="Calibri"/>
                  <a:cs typeface="Calibri"/>
                  <a:sym typeface="Calibri"/>
                </a:rPr>
                <a:t>επηρεάζει την κατοικησιμότητα</a:t>
              </a:r>
              <a:endParaRPr dirty="0"/>
            </a:p>
            <a:p>
              <a:pPr marL="457200" marR="0" lvl="0" indent="-2286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315F"/>
                </a:buClr>
                <a:buSzPts val="3600"/>
                <a:buFont typeface="Arial"/>
                <a:buNone/>
              </a:pPr>
              <a:endParaRPr sz="3600" b="0" i="0" u="none" strike="noStrike" cap="none" dirty="0">
                <a:solidFill>
                  <a:srgbClr val="00315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90099" y="-1461089"/>
            <a:ext cx="8044341" cy="11285933"/>
            <a:chOff x="0" y="0"/>
            <a:chExt cx="10725788" cy="15047910"/>
          </a:xfrm>
        </p:grpSpPr>
        <p:pic>
          <p:nvPicPr>
            <p:cNvPr id="101" name="Google Shape;101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 rot="-1538225">
              <a:off x="1374827" y="1654369"/>
              <a:ext cx="8741173" cy="480764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3">
              <a:extLs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8116383"/>
              <a:ext cx="6931527" cy="693152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3" name="Google Shape;103;p3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D4805-793A-3C41-87F7-2C0899B7CE0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462420" y="1810909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04345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Στόχοι</a:t>
            </a:r>
            <a:endParaRPr lang="en-GB" sz="7000" dirty="0">
              <a:effectLst/>
            </a:endParaRPr>
          </a:p>
          <a:p>
            <a:endParaRPr lang="en-US" sz="7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12" name="Google Shape;112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Google Shape;113;p4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4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4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 descr="Acid hazard sign"/>
          <p:cNvPicPr preferRelativeResize="0"/>
          <p:nvPr/>
        </p:nvPicPr>
        <p:blipFill rotWithShape="1">
          <a:blip r:embed="rId7">
            <a:alphaModFix/>
          </a:blip>
          <a:srcRect b="16176"/>
          <a:stretch/>
        </p:blipFill>
        <p:spPr>
          <a:xfrm>
            <a:off x="5581315" y="2109143"/>
            <a:ext cx="7125370" cy="6751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4" descr="Lemon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97805" y="3117211"/>
            <a:ext cx="3628345" cy="4062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4" descr="Bleach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3046165" y="2474021"/>
            <a:ext cx="3944030" cy="50890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79202-D464-A845-A10F-252420D0FE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1104688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είναι το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pH?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271F41-AF7D-1445-A0A4-A249F2674FD2}"/>
              </a:ext>
            </a:extLst>
          </p:cNvPr>
          <p:cNvSpPr txBox="1"/>
          <p:nvPr/>
        </p:nvSpPr>
        <p:spPr>
          <a:xfrm>
            <a:off x="14133444" y="7712765"/>
            <a:ext cx="18774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</a:rPr>
              <a:t>Χλωρίνη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p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25" name="Google Shape;125;p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5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28" name="Google Shape;128;p5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 descr="pH scal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7081" y="1578410"/>
            <a:ext cx="11433839" cy="739709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21535E-B53A-D44C-8BDC-B398B7CB4AE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29200" y="820583"/>
            <a:ext cx="822960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Κλίμακα του </a:t>
            </a:r>
            <a:r>
              <a:rPr lang="en-US" sz="7000" b="0" i="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6DC8E3-2F57-DA41-9882-16ABA7CC8A64}"/>
              </a:ext>
            </a:extLst>
          </p:cNvPr>
          <p:cNvSpPr txBox="1"/>
          <p:nvPr/>
        </p:nvSpPr>
        <p:spPr>
          <a:xfrm>
            <a:off x="6221895" y="8189843"/>
            <a:ext cx="1438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Ό</a:t>
            </a:r>
            <a:r>
              <a:rPr lang="el-GR" sz="3600" b="1" dirty="0" err="1"/>
              <a:t>ξινο</a:t>
            </a:r>
            <a:endParaRPr lang="en-US" sz="36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E137C5-E9F6-4345-915A-0E44253A6A2C}"/>
              </a:ext>
            </a:extLst>
          </p:cNvPr>
          <p:cNvSpPr txBox="1"/>
          <p:nvPr/>
        </p:nvSpPr>
        <p:spPr>
          <a:xfrm>
            <a:off x="10217425" y="8229599"/>
            <a:ext cx="1786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/>
              <a:t>Βασικό</a:t>
            </a:r>
            <a:endParaRPr lang="en-US" sz="36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BCA839-9EB5-A74C-A0EC-BAB37BF7235C}"/>
              </a:ext>
            </a:extLst>
          </p:cNvPr>
          <p:cNvSpPr txBox="1"/>
          <p:nvPr/>
        </p:nvSpPr>
        <p:spPr>
          <a:xfrm>
            <a:off x="8030816" y="1451113"/>
            <a:ext cx="23070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b="1" dirty="0"/>
              <a:t>Ουδέτερο</a:t>
            </a:r>
            <a:endParaRPr lang="en-US" sz="36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27" descr="Mars"/>
          <p:cNvPicPr preferRelativeResize="0"/>
          <p:nvPr/>
        </p:nvPicPr>
        <p:blipFill rotWithShape="1">
          <a:blip r:embed="rId3">
            <a:alphaModFix/>
          </a:blip>
          <a:srcRect r="11110" b="-2"/>
          <a:stretch/>
        </p:blipFill>
        <p:spPr>
          <a:xfrm>
            <a:off x="20" y="10"/>
            <a:ext cx="9143980" cy="10286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r="11110" b="-1"/>
          <a:stretch/>
        </p:blipFill>
        <p:spPr>
          <a:xfrm>
            <a:off x="9144000" y="10"/>
            <a:ext cx="9144000" cy="1028699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6614873" y="2614374"/>
            <a:ext cx="5058255" cy="50582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2700000">
            <a:off x="5956916" y="1956417"/>
            <a:ext cx="6374169" cy="6374166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1" name="Google Shape;141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42" name="Google Shape;142;p2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27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44" name="Google Shape;144;p27" descr="EU Emblem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7" descr="Europlanet logo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8A8B2C-328B-1B43-9934-8CA2EB34AA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1" y="5177931"/>
            <a:ext cx="5715000" cy="1143000"/>
          </a:xfrm>
        </p:spPr>
        <p:txBody>
          <a:bodyPr>
            <a:noAutofit/>
          </a:bodyPr>
          <a:lstStyle/>
          <a:p>
            <a:pPr rtl="0">
              <a:lnSpc>
                <a:spcPct val="90000"/>
              </a:lnSpc>
            </a:pPr>
            <a:r>
              <a:rPr lang="el-GR" dirty="0">
                <a:solidFill>
                  <a:srgbClr val="08080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Συζητήστε: πώς μπορεί να είναι το </a:t>
            </a:r>
            <a:r>
              <a:rPr lang="en-US" b="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pH </a:t>
            </a:r>
            <a:r>
              <a:rPr lang="el-GR" b="0" i="0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στον </a:t>
            </a:r>
            <a:r>
              <a:rPr lang="el-GR" dirty="0">
                <a:solidFill>
                  <a:srgbClr val="08080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Άρη;</a:t>
            </a:r>
            <a:endParaRPr lang="en-GB" dirty="0">
              <a:effectLst/>
            </a:endParaRP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815" y="428018"/>
            <a:ext cx="2200882" cy="2200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53" name="Google Shape;15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2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5" name="Google Shape;155;p28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8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 descr="Thinking Emoji 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04966" y="2992504"/>
            <a:ext cx="4682403" cy="4700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8" descr="Questions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43612" y="2992504"/>
            <a:ext cx="6862557" cy="502682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6ED9F-9514-0345-9ECE-8BD1EC0F80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671392" y="1295306"/>
            <a:ext cx="9660834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</a:t>
            </a:r>
            <a:r>
              <a:rPr lang="el-GR" sz="7000" dirty="0">
                <a:solidFill>
                  <a:srgbClr val="E2EDF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ανιχνεύ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ουμε το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7398" y="3857625"/>
            <a:ext cx="17334696" cy="552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3116065"/>
            <a:ext cx="18288001" cy="7170935"/>
          </a:xfrm>
          <a:prstGeom prst="rect">
            <a:avLst/>
          </a:prstGeom>
          <a:solidFill>
            <a:srgbClr val="6BD4C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Google Shape;16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63066" y="1612738"/>
            <a:ext cx="2924935" cy="118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77164" y="1612738"/>
            <a:ext cx="1917549" cy="776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9" descr="EU Emble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 descr="Europlanet log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9" descr="Click button to play video"/>
          <p:cNvSpPr txBox="1"/>
          <p:nvPr/>
        </p:nvSpPr>
        <p:spPr>
          <a:xfrm>
            <a:off x="5255575" y="4410075"/>
            <a:ext cx="66504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0" u="sng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</a:endParaRPr>
          </a:p>
        </p:txBody>
      </p:sp>
      <p:pic>
        <p:nvPicPr>
          <p:cNvPr id="10" name="Picture 9" descr="Click button to play video">
            <a:hlinkClick r:id="rId7"/>
            <a:extLst>
              <a:ext uri="{FF2B5EF4-FFF2-40B4-BE49-F238E27FC236}">
                <a16:creationId xmlns:a16="http://schemas.microsoft.com/office/drawing/2014/main" id="{48F8AB32-2E1E-8846-A82C-E03644F4E2B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431" t="34506" r="27781" b="33472"/>
          <a:stretch/>
        </p:blipFill>
        <p:spPr>
          <a:xfrm>
            <a:off x="7055882" y="4600961"/>
            <a:ext cx="4176236" cy="4222857"/>
          </a:xfrm>
          <a:prstGeom prst="rect">
            <a:avLst/>
          </a:prstGeom>
        </p:spPr>
      </p:pic>
      <p:sp>
        <p:nvSpPr>
          <p:cNvPr id="3" name="Rectangle 2" descr="Click button to play video">
            <a:extLst>
              <a:ext uri="{FF2B5EF4-FFF2-40B4-BE49-F238E27FC236}">
                <a16:creationId xmlns:a16="http://schemas.microsoft.com/office/drawing/2014/main" id="{0E7C84B0-1C20-CD49-9805-D9CEE3A414C4}"/>
              </a:ext>
            </a:extLst>
          </p:cNvPr>
          <p:cNvSpPr/>
          <p:nvPr/>
        </p:nvSpPr>
        <p:spPr>
          <a:xfrm>
            <a:off x="357798" y="1944347"/>
            <a:ext cx="11759951" cy="7911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30000"/>
              </a:lnSpc>
              <a:buSzPts val="3800"/>
            </a:pPr>
            <a:r>
              <a:rPr lang="el-GR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Κάντε κλικ στο παρακάτω εικονίδιο για να δείτε το βίντεο</a:t>
            </a:r>
            <a:r>
              <a:rPr lang="en-US" sz="3800" dirty="0">
                <a:solidFill>
                  <a:srgbClr val="6BD4CD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38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F45561-70C5-7A49-A561-A7EB5A2216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77" y="660562"/>
            <a:ext cx="14387210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Πώς μπορούμε να μετρήσουμε το </a:t>
            </a:r>
            <a:r>
              <a:rPr lang="en-US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</a:t>
            </a:r>
            <a:r>
              <a:rPr lang="el-GR" sz="7000" b="0" i="0" dirty="0">
                <a:solidFill>
                  <a:srgbClr val="E2EDF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345C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78" name="Google Shape;178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9" name="Google Shape;179;p8"/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" name="Google Shape;180;p8">
            <a:extLst>
              <a:ext uri="{FF2B5EF4-FFF2-40B4-BE49-F238E27FC236}">
                <a16:creationId xmlns:a16="http://schemas.microsoft.com/office/drawing/2014/main" id="{E8117D26-4E07-CE4B-9589-E3A939ED88A0}"/>
              </a:ext>
            </a:extLst>
          </p:cNvPr>
          <p:cNvSpPr txBox="1"/>
          <p:nvPr/>
        </p:nvSpPr>
        <p:spPr>
          <a:xfrm>
            <a:off x="-3" y="1575603"/>
            <a:ext cx="1828800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0"/>
              <a:buFont typeface="Arial"/>
              <a:buNone/>
            </a:pPr>
            <a:r>
              <a:rPr lang="el-GR" sz="70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Συζητήστε σε ομάδες</a:t>
            </a:r>
            <a:endParaRPr sz="1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 descr="EU Emble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 descr="Europlanet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 descr="Question mark">
            <a:extLst>
              <a:ext uri="{FF2B5EF4-FFF2-40B4-BE49-F238E27FC236}">
                <a16:creationId xmlns:a16="http://schemas.microsoft.com/office/drawing/2014/main" id="{5E7BE3E5-095E-6843-AAF4-C4CA4F8502E8}"/>
              </a:ext>
            </a:extLst>
          </p:cNvPr>
          <p:cNvGrpSpPr/>
          <p:nvPr/>
        </p:nvGrpSpPr>
        <p:grpSpPr>
          <a:xfrm>
            <a:off x="6439765" y="3187112"/>
            <a:ext cx="5408470" cy="5408470"/>
            <a:chOff x="6439765" y="2931931"/>
            <a:chExt cx="5408470" cy="5408470"/>
          </a:xfrm>
        </p:grpSpPr>
        <p:sp>
          <p:nvSpPr>
            <p:cNvPr id="176" name="Google Shape;176;p8"/>
            <p:cNvSpPr/>
            <p:nvPr/>
          </p:nvSpPr>
          <p:spPr>
            <a:xfrm>
              <a:off x="7003472" y="3378751"/>
              <a:ext cx="4281055" cy="4453969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rgbClr val="395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83" name="Google Shape;183;p8" descr="Icon&#10;&#10;Description automatically generated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439765" y="2931931"/>
              <a:ext cx="5408470" cy="540847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97995CED-454C-6F45-A928-C284635198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60962" y="914203"/>
            <a:ext cx="12566073" cy="1143000"/>
          </a:xfrm>
        </p:spPr>
        <p:txBody>
          <a:bodyPr>
            <a:noAutofit/>
          </a:bodyPr>
          <a:lstStyle/>
          <a:p>
            <a:pPr rtl="0"/>
            <a:r>
              <a:rPr lang="el-GR" sz="7000" b="0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Τι συνέβη; Γιατί;</a:t>
            </a:r>
            <a:endParaRPr lang="en-GB" sz="7000" dirty="0">
              <a:effectLst/>
            </a:endParaRPr>
          </a:p>
          <a:p>
            <a:endParaRPr lang="en-US" sz="7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315F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" descr="Acidic environment, which acts as an analogue to Mars’ past.&#13;&#10;"/>
          <p:cNvSpPr txBox="1"/>
          <p:nvPr/>
        </p:nvSpPr>
        <p:spPr>
          <a:xfrm>
            <a:off x="588105" y="4362073"/>
            <a:ext cx="6095250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571500" marR="0" lvl="0" indent="-571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3000"/>
              <a:buFont typeface="Arial" panose="020B0604020202020204" pitchFamily="34" charset="0"/>
              <a:buChar char="•"/>
            </a:pPr>
            <a:r>
              <a:rPr lang="en-US" sz="3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Ό</a:t>
            </a:r>
            <a:r>
              <a:rPr lang="el-GR" sz="3600" b="0" i="0" u="none" strike="noStrike" cap="none" dirty="0" err="1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ξινο</a:t>
            </a:r>
            <a:r>
              <a:rPr lang="el-GR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 περιβάλλον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l-GR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χρησιμοποιείται </a:t>
            </a:r>
            <a:r>
              <a:rPr lang="el-GR" sz="3600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ως ανάλογο παράδειγμα για το παρελθόν του Άρη</a:t>
            </a:r>
            <a:r>
              <a:rPr lang="en-US" sz="3600" b="0" i="0" u="none" strike="noStrike" cap="none" dirty="0">
                <a:solidFill>
                  <a:srgbClr val="E2EDF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96;p30" descr="Rio Tinto, Spain">
            <a:extLst>
              <a:ext uri="{FF2B5EF4-FFF2-40B4-BE49-F238E27FC236}">
                <a16:creationId xmlns:a16="http://schemas.microsoft.com/office/drawing/2014/main" id="{CFB5A2DC-F497-B844-A432-7107A607AA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1367147">
            <a:off x="8182613" y="1464889"/>
            <a:ext cx="9549640" cy="57615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12" name="Google Shape;203;p31">
            <a:extLst>
              <a:ext uri="{FF2B5EF4-FFF2-40B4-BE49-F238E27FC236}">
                <a16:creationId xmlns:a16="http://schemas.microsoft.com/office/drawing/2014/main" id="{44AED7CF-011D-9B40-A663-4BFF793614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8340401"/>
            <a:ext cx="18288000" cy="1946599"/>
            <a:chOff x="0" y="0"/>
            <a:chExt cx="25120600" cy="2900265"/>
          </a:xfrm>
        </p:grpSpPr>
        <p:pic>
          <p:nvPicPr>
            <p:cNvPr id="13" name="Google Shape;204;p31">
              <a:extLst>
                <a:ext uri="{FF2B5EF4-FFF2-40B4-BE49-F238E27FC236}">
                  <a16:creationId xmlns:a16="http://schemas.microsoft.com/office/drawing/2014/main" id="{C86AD9C0-CB6E-8340-A04B-6216A394A981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5286" y="0"/>
              <a:ext cx="3899914" cy="15794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205;p31">
              <a:extLst>
                <a:ext uri="{FF2B5EF4-FFF2-40B4-BE49-F238E27FC236}">
                  <a16:creationId xmlns:a16="http://schemas.microsoft.com/office/drawing/2014/main" id="{46F13222-6A36-1D40-B7F7-98AD9E2BE9CF}"/>
                </a:ext>
              </a:extLst>
            </p:cNvPr>
            <p:cNvSpPr/>
            <p:nvPr/>
          </p:nvSpPr>
          <p:spPr>
            <a:xfrm>
              <a:off x="0" y="1223865"/>
              <a:ext cx="25120600" cy="1676400"/>
            </a:xfrm>
            <a:prstGeom prst="rect">
              <a:avLst/>
            </a:prstGeom>
            <a:solidFill>
              <a:srgbClr val="6BD4C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06;p31" descr="EU Emblem">
            <a:extLst>
              <a:ext uri="{FF2B5EF4-FFF2-40B4-BE49-F238E27FC236}">
                <a16:creationId xmlns:a16="http://schemas.microsoft.com/office/drawing/2014/main" id="{1D9522C4-00A0-2949-9214-29B1DF3D9716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40200" y="9400506"/>
            <a:ext cx="1038985" cy="693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7;p31" descr="Europlanet logo">
            <a:extLst>
              <a:ext uri="{FF2B5EF4-FFF2-40B4-BE49-F238E27FC236}">
                <a16:creationId xmlns:a16="http://schemas.microsoft.com/office/drawing/2014/main" id="{BA61BB81-7C8A-2247-AB9E-BBD018CF7602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1386" y="9261120"/>
            <a:ext cx="3460994" cy="1025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0B365-0D7B-D543-9F9F-B5FF94B26B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0101" y="2247955"/>
            <a:ext cx="7432664" cy="1143000"/>
          </a:xfrm>
        </p:spPr>
        <p:txBody>
          <a:bodyPr>
            <a:noAutofit/>
          </a:bodyPr>
          <a:lstStyle/>
          <a:p>
            <a:pPr algn="l" rtl="0">
              <a:lnSpc>
                <a:spcPct val="130000"/>
              </a:lnSpc>
            </a:pPr>
            <a:r>
              <a:rPr lang="el-GR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Κόκκινος ποταμ</a:t>
            </a:r>
            <a:r>
              <a:rPr lang="el-GR" sz="7200" b="1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ός (</a:t>
            </a: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Rio Tinto</a:t>
            </a:r>
            <a:r>
              <a:rPr lang="el-GR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n-US" sz="7200" b="1" i="0" dirty="0">
                <a:solidFill>
                  <a:srgbClr val="6BD4C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7200" dirty="0" err="1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Ισπαν</a:t>
            </a:r>
            <a:r>
              <a:rPr lang="en-US" sz="7200" dirty="0" err="1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ί</a:t>
            </a:r>
            <a:r>
              <a:rPr lang="el-GR" sz="7200" dirty="0">
                <a:solidFill>
                  <a:srgbClr val="6BD4C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α</a:t>
            </a:r>
            <a:endParaRPr lang="en-GB" sz="7200" dirty="0">
              <a:effectLst/>
            </a:endParaRPr>
          </a:p>
          <a:p>
            <a:pPr algn="l">
              <a:lnSpc>
                <a:spcPct val="130000"/>
              </a:lnSpc>
            </a:pP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33134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278</Words>
  <Application>Microsoft Macintosh PowerPoint</Application>
  <PresentationFormat>Custom</PresentationFormat>
  <Paragraphs>44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Arimo</vt:lpstr>
      <vt:lpstr>Calibri</vt:lpstr>
      <vt:lpstr>Arial</vt:lpstr>
      <vt:lpstr>Office Theme</vt:lpstr>
      <vt:lpstr>Το pH του Άρη </vt:lpstr>
      <vt:lpstr>Στόχοι </vt:lpstr>
      <vt:lpstr>Τι είναι το pH? </vt:lpstr>
      <vt:lpstr>Κλίμακα του pH </vt:lpstr>
      <vt:lpstr>Συζητήστε: πώς μπορεί να είναι το pH στον Άρη; </vt:lpstr>
      <vt:lpstr>Πώς ανιχνεύουμε το pH; </vt:lpstr>
      <vt:lpstr>Πώς μπορούμε να μετρήσουμε το pH; </vt:lpstr>
      <vt:lpstr>Τι συνέβη; Γιατί; </vt:lpstr>
      <vt:lpstr>Κόκκινος ποταμός (Rio Tinto) Ισπανία </vt:lpstr>
      <vt:lpstr>Πώς επιδρά το CO2 στο pH; </vt:lpstr>
      <vt:lpstr>Πώς νομίζετε ότι επηρεάζει την κατοικησιμότητα;</vt:lpstr>
      <vt:lpstr>Ανακεφαλαίωση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Thompson</dc:creator>
  <cp:lastModifiedBy>Evangelos Georgilis</cp:lastModifiedBy>
  <cp:revision>24</cp:revision>
  <dcterms:created xsi:type="dcterms:W3CDTF">2020-10-04T14:06:34Z</dcterms:created>
  <dcterms:modified xsi:type="dcterms:W3CDTF">2021-10-21T14:29:53Z</dcterms:modified>
</cp:coreProperties>
</file>